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60" r:id="rId4"/>
    <p:sldId id="261" r:id="rId5"/>
    <p:sldId id="262" r:id="rId6"/>
    <p:sldId id="263" r:id="rId7"/>
    <p:sldId id="264" r:id="rId8"/>
    <p:sldId id="269" r:id="rId9"/>
    <p:sldId id="270" r:id="rId10"/>
    <p:sldId id="271" r:id="rId11"/>
    <p:sldId id="273" r:id="rId12"/>
    <p:sldId id="274" r:id="rId13"/>
    <p:sldId id="275" r:id="rId14"/>
    <p:sldId id="276" r:id="rId15"/>
    <p:sldId id="278" r:id="rId16"/>
    <p:sldId id="279" r:id="rId17"/>
    <p:sldId id="280" r:id="rId18"/>
    <p:sldId id="281" r:id="rId19"/>
    <p:sldId id="282" r:id="rId20"/>
    <p:sldId id="283" r:id="rId21"/>
    <p:sldId id="284" r:id="rId22"/>
    <p:sldId id="285" r:id="rId23"/>
    <p:sldId id="286" r:id="rId24"/>
  </p:sldIdLst>
  <p:sldSz cx="9144000" cy="5143500" type="screen16x9"/>
  <p:notesSz cx="6858000" cy="9144000"/>
  <p:embeddedFontLst>
    <p:embeddedFont>
      <p:font typeface="Century" panose="02040604050505020304" pitchFamily="18" charset="0"/>
      <p:regular r:id="rId26"/>
    </p:embeddedFont>
    <p:embeddedFont>
      <p:font typeface="Fira Sans ExtraBold" panose="020F0502020204030204" pitchFamily="34" charset="0"/>
      <p:bold r:id="rId27"/>
      <p:italic r:id="rId28"/>
      <p:boldItalic r:id="rId29"/>
    </p:embeddedFont>
    <p:embeddedFont>
      <p:font typeface="Georgia" panose="02040502050405020303" pitchFamily="18"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7"/>
  </p:normalViewPr>
  <p:slideViewPr>
    <p:cSldViewPr snapToGrid="0">
      <p:cViewPr varScale="1">
        <p:scale>
          <a:sx n="135" d="100"/>
          <a:sy n="135" d="100"/>
        </p:scale>
        <p:origin x="960" y="1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r.wikipedia.org/wiki/Standart_normal_da%C4%9F%C4%B1l%C4%B1m"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tr.wikipedia.org/wiki/Varyans" TargetMode="External"/><Relationship Id="rId4" Type="http://schemas.openxmlformats.org/officeDocument/2006/relationships/hyperlink" Target="https://tr.wikipedia.org/wiki/Ortalama"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e49ba867b2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e49ba867b2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7b3786f13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7b3786f1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a:t>centroid base → k-means içerir</a:t>
            </a:r>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Hiç kitaplığınızı, aynı konulara ait kitapların aynı raflarda veya aynı blokta olacak şekilde organize ettiniz mi? Muhtemelen ettiniz. Benzer nesneleri birlikte gruplamayı zaten biliyorsunuz. Fikir çok basit olsa da, bu fikirden etkilenen kullanım durumlarının miktarı muazzamdır. Makine öğrenmesi literatüründe buna genellikle kümeleme denir</a:t>
            </a:r>
            <a:endParaRPr>
              <a:solidFill>
                <a:srgbClr val="292929"/>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e49ba867b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e49ba867b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Hiyerarşik kümeleme yöntemleri, bölümleme yöntemlerinden farklıdır. Veri noktalarını benzerliklerine göre seviyelere / hiyerarşilere ayırırlar. Bu seviyeler birlikte ağaç benzeri bir yapı oluşturur (dendrogram). Bu bölünme iki şekilde gerçekleşebilir — yukarıdan aşağıya ve aşağıdan yukarıya.</a:t>
            </a:r>
            <a:endParaRPr>
              <a:solidFill>
                <a:srgbClr val="292929"/>
              </a:solidFill>
              <a:highlight>
                <a:srgbClr val="FFFFFF"/>
              </a:highlight>
            </a:endParaRPr>
          </a:p>
          <a:p>
            <a:pPr marL="0" lvl="0" indent="0" algn="l" rtl="0">
              <a:spcBef>
                <a:spcPts val="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tr" sz="1200">
                <a:solidFill>
                  <a:srgbClr val="292929"/>
                </a:solidFill>
                <a:highlight>
                  <a:srgbClr val="FFFFFF"/>
                </a:highlight>
                <a:latin typeface="Georgia"/>
                <a:ea typeface="Georgia"/>
                <a:cs typeface="Georgia"/>
                <a:sym typeface="Georgia"/>
              </a:rPr>
              <a:t>Hiyerarşik kümeleme adındanda anlaşılacağı üzere bir kümeleme algoritmasıdır. </a:t>
            </a:r>
            <a:r>
              <a:rPr lang="tr" sz="1200">
                <a:solidFill>
                  <a:srgbClr val="292929"/>
                </a:solidFill>
                <a:highlight>
                  <a:srgbClr val="FFFF00"/>
                </a:highlight>
                <a:latin typeface="Georgia"/>
                <a:ea typeface="Georgia"/>
                <a:cs typeface="Georgia"/>
                <a:sym typeface="Georgia"/>
              </a:rPr>
              <a:t>Agglomerative </a:t>
            </a:r>
            <a:r>
              <a:rPr lang="tr" sz="1200" i="1">
                <a:solidFill>
                  <a:srgbClr val="292929"/>
                </a:solidFill>
                <a:highlight>
                  <a:srgbClr val="FFFF00"/>
                </a:highlight>
                <a:latin typeface="Georgia"/>
                <a:ea typeface="Georgia"/>
                <a:cs typeface="Georgia"/>
                <a:sym typeface="Georgia"/>
              </a:rPr>
              <a:t>( Parçadan bütüne )</a:t>
            </a:r>
            <a:r>
              <a:rPr lang="tr" sz="1200">
                <a:solidFill>
                  <a:srgbClr val="292929"/>
                </a:solidFill>
                <a:highlight>
                  <a:srgbClr val="FFFFFF"/>
                </a:highlight>
                <a:latin typeface="Georgia"/>
                <a:ea typeface="Georgia"/>
                <a:cs typeface="Georgia"/>
                <a:sym typeface="Georgia"/>
              </a:rPr>
              <a:t> ve Divisive </a:t>
            </a:r>
            <a:r>
              <a:rPr lang="tr" sz="1200" i="1">
                <a:solidFill>
                  <a:srgbClr val="292929"/>
                </a:solidFill>
                <a:highlight>
                  <a:srgbClr val="FFFFFF"/>
                </a:highlight>
                <a:latin typeface="Georgia"/>
                <a:ea typeface="Georgia"/>
                <a:cs typeface="Georgia"/>
                <a:sym typeface="Georgia"/>
              </a:rPr>
              <a:t>( Bütünden parçaya )</a:t>
            </a:r>
            <a:r>
              <a:rPr lang="tr" sz="1200">
                <a:solidFill>
                  <a:srgbClr val="292929"/>
                </a:solidFill>
                <a:highlight>
                  <a:srgbClr val="FFFFFF"/>
                </a:highlight>
                <a:latin typeface="Georgia"/>
                <a:ea typeface="Georgia"/>
                <a:cs typeface="Georgia"/>
                <a:sym typeface="Georgia"/>
              </a:rPr>
              <a:t> olarak iki farklı varyasyonu vardır.</a:t>
            </a: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tr" sz="1200">
                <a:solidFill>
                  <a:srgbClr val="292929"/>
                </a:solidFill>
                <a:highlight>
                  <a:srgbClr val="FFFFFF"/>
                </a:highlight>
                <a:latin typeface="Georgia"/>
                <a:ea typeface="Georgia"/>
                <a:cs typeface="Georgia"/>
                <a:sym typeface="Georgia"/>
              </a:rPr>
              <a:t>Agglomerative varyasyonunu anlatmaya çalışırsak </a:t>
            </a:r>
            <a:r>
              <a:rPr lang="tr" sz="1200">
                <a:solidFill>
                  <a:srgbClr val="292929"/>
                </a:solidFill>
                <a:highlight>
                  <a:srgbClr val="FFFF00"/>
                </a:highlight>
                <a:latin typeface="Georgia"/>
                <a:ea typeface="Georgia"/>
                <a:cs typeface="Georgia"/>
                <a:sym typeface="Georgia"/>
              </a:rPr>
              <a:t>ilk önce tüm veriler bir küme haline getirilir yani N tane eleman varsa N tane küme oluşur. Daha sonra birbirine mesafe olarak yakın olan kümeler birleşerek yeni bir küme oluşturur. Bu durum sistem kararlı oluncaya kadar devam eder</a:t>
            </a:r>
            <a:r>
              <a:rPr lang="tr" sz="1200">
                <a:solidFill>
                  <a:srgbClr val="292929"/>
                </a:solidFill>
                <a:highlight>
                  <a:srgbClr val="FFFFFF"/>
                </a:highlight>
                <a:latin typeface="Georgia"/>
                <a:ea typeface="Georgia"/>
                <a:cs typeface="Georgia"/>
                <a:sym typeface="Georgia"/>
              </a:rPr>
              <a:t>. Divisive ise Agglomerative’ in tam tersidir. İlk başta tüm veriler tek bir küme oluşturulur. Daha sonra bu küme parçalanarak kümeleme işlemi yapılır.,</a:t>
            </a: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tr" sz="1200">
                <a:solidFill>
                  <a:srgbClr val="292929"/>
                </a:solidFill>
                <a:highlight>
                  <a:srgbClr val="FFFFFF"/>
                </a:highlight>
                <a:latin typeface="Georgia"/>
                <a:ea typeface="Georgia"/>
                <a:cs typeface="Georgia"/>
                <a:sym typeface="Georgia"/>
              </a:rPr>
              <a:t>sağ görsel örneğinde de yer alan;</a:t>
            </a: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tr" sz="1200">
                <a:solidFill>
                  <a:srgbClr val="292929"/>
                </a:solidFill>
                <a:highlight>
                  <a:srgbClr val="FFFFFF"/>
                </a:highlight>
                <a:latin typeface="Georgia"/>
                <a:ea typeface="Georgia"/>
                <a:cs typeface="Georgia"/>
                <a:sym typeface="Georgia"/>
              </a:rPr>
              <a:t>Dendrogram, benzer veri kümeleri arasındaki ilişkileri veya hiyerarşik kümelenmeyi gösteren bir ağaç diyagramıdır. Kaç tane küme oluşturacağımız bilgisini verir.</a:t>
            </a:r>
            <a:r>
              <a:rPr lang="tr" sz="1200" b="1">
                <a:solidFill>
                  <a:srgbClr val="292929"/>
                </a:solidFill>
                <a:highlight>
                  <a:srgbClr val="FFFFFF"/>
                </a:highlight>
                <a:latin typeface="Georgia"/>
                <a:ea typeface="Georgia"/>
                <a:cs typeface="Georgia"/>
                <a:sym typeface="Georgia"/>
              </a:rPr>
              <a:t> En uzun bacaktan çizilen yatay çizgi küme sayısını verir. </a:t>
            </a:r>
            <a:r>
              <a:rPr lang="tr" sz="1200">
                <a:solidFill>
                  <a:srgbClr val="292929"/>
                </a:solidFill>
                <a:highlight>
                  <a:srgbClr val="FFFFFF"/>
                </a:highlight>
                <a:latin typeface="Georgia"/>
                <a:ea typeface="Georgia"/>
                <a:cs typeface="Georgia"/>
                <a:sym typeface="Georgia"/>
              </a:rPr>
              <a:t>Dendrogram şemasını yorumlarsak kümelenme şekli aşağıdaki gibidir.</a:t>
            </a:r>
            <a:endParaRPr sz="12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ead981f8d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ead981f8d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a:solidFill>
                <a:srgbClr val="292929"/>
              </a:solidFill>
              <a:highlight>
                <a:srgbClr val="FFFF00"/>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00"/>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00"/>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00"/>
                </a:highlight>
                <a:latin typeface="Georgia"/>
                <a:ea typeface="Georgia"/>
                <a:cs typeface="Georgia"/>
                <a:sym typeface="Georgia"/>
              </a:rPr>
              <a:t>ilk önce tüm veriler bir küme haline getirilir yani N tane eleman varsa N tane küme oluşur. Daha sonra birbirine mesafe olarak yakın olan kümeler birleşerek yeni bir küme oluşturur. Bu durum sistem kararlı oluncaya kadar devam eder</a:t>
            </a:r>
            <a:r>
              <a:rPr lang="tr" sz="1200">
                <a:solidFill>
                  <a:srgbClr val="292929"/>
                </a:solidFill>
                <a:highlight>
                  <a:schemeClr val="lt1"/>
                </a:highlight>
                <a:latin typeface="Georgia"/>
                <a:ea typeface="Georgia"/>
                <a:cs typeface="Georgia"/>
                <a:sym typeface="Georgia"/>
              </a:rPr>
              <a:t>. </a:t>
            </a:r>
            <a:endParaRPr sz="1200">
              <a:solidFill>
                <a:srgbClr val="292929"/>
              </a:solidFill>
              <a:highlight>
                <a:schemeClr val="lt1"/>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endParaRPr sz="1200">
              <a:solidFill>
                <a:srgbClr val="292929"/>
              </a:solidFill>
              <a:highlight>
                <a:schemeClr val="lt1"/>
              </a:highlight>
              <a:latin typeface="Georgia"/>
              <a:ea typeface="Georgia"/>
              <a:cs typeface="Georgia"/>
              <a:sym typeface="Georgia"/>
            </a:endParaRPr>
          </a:p>
          <a:p>
            <a:pPr marL="0" lvl="0" indent="0" algn="l" rtl="0">
              <a:spcBef>
                <a:spcPts val="0"/>
              </a:spcBef>
              <a:spcAft>
                <a:spcPts val="0"/>
              </a:spcAft>
              <a:buClr>
                <a:schemeClr val="dk1"/>
              </a:buClr>
              <a:buSzPts val="1100"/>
              <a:buFont typeface="Arial"/>
              <a:buNone/>
            </a:pPr>
            <a:r>
              <a:rPr lang="tr" sz="1200">
                <a:solidFill>
                  <a:srgbClr val="292929"/>
                </a:solidFill>
                <a:highlight>
                  <a:schemeClr val="lt1"/>
                </a:highlight>
                <a:latin typeface="Georgia"/>
                <a:ea typeface="Georgia"/>
                <a:cs typeface="Georgia"/>
                <a:sym typeface="Georgia"/>
              </a:rPr>
              <a:t>Divisive ise Agglomerative’ in tam tersidir. İlk başta tüm veriler tek bir küme oluşturulur. Daha sonra bu küme parçalanarak kümeleme işlemi yapılır.,</a:t>
            </a:r>
            <a:endParaRPr sz="1200">
              <a:solidFill>
                <a:srgbClr val="292929"/>
              </a:solidFill>
              <a:highlight>
                <a:schemeClr val="lt1"/>
              </a:highlight>
              <a:latin typeface="Georgia"/>
              <a:ea typeface="Georgia"/>
              <a:cs typeface="Georgia"/>
              <a:sym typeface="Georgia"/>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eae648165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eae648165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a:t>Bu algoritmayı kullanarak, bireysel veri noktalarının ilişkisini ve kümelerin ilişkilerini görebilirsiniz. </a:t>
            </a:r>
            <a:endParaRPr/>
          </a:p>
          <a:p>
            <a:pPr marL="0" lvl="0" indent="0" algn="l" rtl="0">
              <a:spcBef>
                <a:spcPts val="0"/>
              </a:spcBef>
              <a:spcAft>
                <a:spcPts val="0"/>
              </a:spcAft>
              <a:buNone/>
            </a:pPr>
            <a:r>
              <a:rPr lang="tr">
                <a:highlight>
                  <a:schemeClr val="accent4"/>
                </a:highlight>
              </a:rPr>
              <a:t>Bu, kümeler arası mesafeye dayalı olarak küçük kümelerin birbiri ardına birleştirilmesiyle elde edilir.</a:t>
            </a:r>
            <a:r>
              <a:rPr lang="tr"/>
              <a:t> </a:t>
            </a:r>
            <a:endParaRPr/>
          </a:p>
          <a:p>
            <a:pPr marL="0" lvl="0" indent="0" algn="l" rtl="0">
              <a:spcBef>
                <a:spcPts val="0"/>
              </a:spcBef>
              <a:spcAft>
                <a:spcPts val="0"/>
              </a:spcAft>
              <a:buNone/>
            </a:pPr>
            <a:r>
              <a:rPr lang="tr"/>
              <a:t>Sonunda, bireysel veri noktaları ve kümeler arasındaki ilişkiyi gösteren bir ağaç yapısı veya dendrogram elde edersiniz.</a:t>
            </a:r>
            <a:endParaRPr/>
          </a:p>
          <a:p>
            <a:pPr marL="0" lvl="0" indent="0" algn="l" rtl="0">
              <a:spcBef>
                <a:spcPts val="0"/>
              </a:spcBef>
              <a:spcAft>
                <a:spcPts val="0"/>
              </a:spcAft>
              <a:buNone/>
            </a:pPr>
            <a:r>
              <a:rPr lang="tr">
                <a:highlight>
                  <a:schemeClr val="accent4"/>
                </a:highlight>
              </a:rPr>
              <a:t>Dendrogramın yüksekliği, kümeler arasındaki mesafedir</a:t>
            </a:r>
            <a:endParaRPr>
              <a:highlight>
                <a:schemeClr val="accent4"/>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49ba867b2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49ba867b2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sz="1050" u="sng">
                <a:solidFill>
                  <a:srgbClr val="0645AD"/>
                </a:solidFill>
                <a:highlight>
                  <a:srgbClr val="FFFFFF"/>
                </a:highlight>
                <a:hlinkClick r:id="rId3">
                  <a:extLst>
                    <a:ext uri="{A12FA001-AC4F-418D-AE19-62706E023703}">
                      <ahyp:hlinkClr xmlns:ahyp="http://schemas.microsoft.com/office/drawing/2018/hyperlinkcolor" val="tx"/>
                    </a:ext>
                  </a:extLst>
                </a:hlinkClick>
              </a:rPr>
              <a:t>Standart normal dağılım</a:t>
            </a:r>
            <a:r>
              <a:rPr lang="tr" sz="1050">
                <a:solidFill>
                  <a:srgbClr val="202122"/>
                </a:solidFill>
                <a:highlight>
                  <a:srgbClr val="FFFFFF"/>
                </a:highlight>
              </a:rPr>
              <a:t>, </a:t>
            </a:r>
            <a:r>
              <a:rPr lang="tr" sz="1050">
                <a:solidFill>
                  <a:srgbClr val="0645AD"/>
                </a:solidFill>
                <a:highlight>
                  <a:srgbClr val="FFFFFF"/>
                </a:highlight>
                <a:uFill>
                  <a:noFill/>
                </a:uFill>
                <a:hlinkClick r:id="rId4">
                  <a:extLst>
                    <a:ext uri="{A12FA001-AC4F-418D-AE19-62706E023703}">
                      <ahyp:hlinkClr xmlns:ahyp="http://schemas.microsoft.com/office/drawing/2018/hyperlinkcolor" val="tx"/>
                    </a:ext>
                  </a:extLst>
                </a:hlinkClick>
              </a:rPr>
              <a:t>ortalama</a:t>
            </a:r>
            <a:r>
              <a:rPr lang="tr" sz="1050">
                <a:solidFill>
                  <a:srgbClr val="202122"/>
                </a:solidFill>
                <a:highlight>
                  <a:srgbClr val="FFFFFF"/>
                </a:highlight>
              </a:rPr>
              <a:t> değeri 0 ve </a:t>
            </a:r>
            <a:r>
              <a:rPr lang="tr" sz="1050">
                <a:solidFill>
                  <a:srgbClr val="0645AD"/>
                </a:solidFill>
                <a:highlight>
                  <a:srgbClr val="FFFFFF"/>
                </a:highlight>
                <a:uFill>
                  <a:noFill/>
                </a:uFill>
                <a:hlinkClick r:id="rId5">
                  <a:extLst>
                    <a:ext uri="{A12FA001-AC4F-418D-AE19-62706E023703}">
                      <ahyp:hlinkClr xmlns:ahyp="http://schemas.microsoft.com/office/drawing/2018/hyperlinkcolor" val="tx"/>
                    </a:ext>
                  </a:extLst>
                </a:hlinkClick>
              </a:rPr>
              <a:t>varyans</a:t>
            </a:r>
            <a:r>
              <a:rPr lang="tr" sz="1050">
                <a:solidFill>
                  <a:srgbClr val="202122"/>
                </a:solidFill>
                <a:highlight>
                  <a:srgbClr val="FFFFFF"/>
                </a:highlight>
              </a:rPr>
              <a:t> değeri 1 olan normal dağılım ailesinin tek bir elemanıdır.</a:t>
            </a:r>
            <a:endParaRPr/>
          </a:p>
          <a:p>
            <a:pPr marL="0" lvl="0" indent="0" algn="l" rtl="0">
              <a:spcBef>
                <a:spcPts val="0"/>
              </a:spcBef>
              <a:spcAft>
                <a:spcPts val="0"/>
              </a:spcAft>
              <a:buNone/>
            </a:pPr>
            <a:endParaRPr/>
          </a:p>
          <a:p>
            <a:pPr marL="0" lvl="0" indent="0" algn="l" rtl="0">
              <a:spcBef>
                <a:spcPts val="0"/>
              </a:spcBef>
              <a:spcAft>
                <a:spcPts val="0"/>
              </a:spcAft>
              <a:buNone/>
            </a:pPr>
            <a:r>
              <a:rPr lang="tr"/>
              <a:t>Verilerin Gauss dağılımları gibi dağılımlardan oluştuğunu varsayar. </a:t>
            </a:r>
            <a:endParaRPr/>
          </a:p>
          <a:p>
            <a:pPr marL="0" lvl="0" indent="0" algn="l" rtl="0">
              <a:spcBef>
                <a:spcPts val="0"/>
              </a:spcBef>
              <a:spcAft>
                <a:spcPts val="0"/>
              </a:spcAft>
              <a:buNone/>
            </a:pPr>
            <a:r>
              <a:rPr lang="tr"/>
              <a:t>Resimde, dağıtım tabanlı algoritma, verileri üç Gauss dağılımında kümeler. </a:t>
            </a:r>
            <a:endParaRPr/>
          </a:p>
          <a:p>
            <a:pPr marL="0" lvl="0" indent="0" algn="l" rtl="0">
              <a:spcBef>
                <a:spcPts val="0"/>
              </a:spcBef>
              <a:spcAft>
                <a:spcPts val="0"/>
              </a:spcAft>
              <a:buNone/>
            </a:pPr>
            <a:r>
              <a:rPr lang="tr"/>
              <a:t>Dağılımın merkezine olan uzaklık arttıkça, bir noktanın dağılıma ait olma olasılığı azalır. </a:t>
            </a:r>
            <a:endParaRPr/>
          </a:p>
          <a:p>
            <a:pPr marL="0" lvl="0" indent="0" algn="l" rtl="0">
              <a:spcBef>
                <a:spcPts val="0"/>
              </a:spcBef>
              <a:spcAft>
                <a:spcPts val="0"/>
              </a:spcAft>
              <a:buNone/>
            </a:pPr>
            <a:r>
              <a:rPr lang="tr"/>
              <a:t>Bantlar, olasılığın azaldığını gösteriyor. </a:t>
            </a:r>
            <a:endParaRPr/>
          </a:p>
          <a:p>
            <a:pPr marL="0" lvl="0" indent="0" algn="l" rtl="0">
              <a:spcBef>
                <a:spcPts val="0"/>
              </a:spcBef>
              <a:spcAft>
                <a:spcPts val="0"/>
              </a:spcAft>
              <a:buNone/>
            </a:pPr>
            <a:r>
              <a:rPr lang="tr"/>
              <a:t>Verilerinizdeki dağıtım türünü bilmiyorsanız farklı bir algoritma kullanmalısınız.</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a:solidFill>
                  <a:srgbClr val="292929"/>
                </a:solidFill>
                <a:highlight>
                  <a:srgbClr val="FFFFFF"/>
                </a:highlight>
              </a:rPr>
              <a:t>Veri noktalarının mesafesini göz önünde bulundurmak yerine, yoğunluğa dayalı kümeleme yöntemlerinde, bir mahalle kümeleri oluşturduğu düşünülmektedir. Komşuluk, verilen verilerden bir küme oluşturmak için ilgilenilen bir bölgede (tipik olarak başka bir veri noktası) bulunması gereken buradaki veri noktalarının sayısını ifade eder.</a:t>
            </a: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Clr>
                <a:schemeClr val="dk1"/>
              </a:buClr>
              <a:buSzPts val="1100"/>
              <a:buFont typeface="Arial"/>
              <a:buNone/>
            </a:pPr>
            <a:r>
              <a:rPr lang="tr">
                <a:solidFill>
                  <a:srgbClr val="292929"/>
                </a:solidFill>
                <a:highlight>
                  <a:srgbClr val="FFFFFF"/>
                </a:highlight>
              </a:rPr>
              <a:t>K-ortalamalardan farklı olarak, DBSCAN parametre olarak küme sayısını gerektirmez. Bunun yerine, verilere dayalı olarak kümelerin sayısını çıkarır ve rasgele şekle sahip kümeleri keşfedebilir (karşılaştırma için, k-ortalamaları genellikle küresel kümeleri keşfeder). Daha önce söylediğim gibi, ɛ-komşu, yerel yoğunluğu yaklaşık olarak tahmin etmek için DBSCAN için temeldir, bu nedenle algoritmanın iki parametresi vardır:</a:t>
            </a:r>
            <a:endParaRPr>
              <a:solidFill>
                <a:srgbClr val="292929"/>
              </a:solidFill>
              <a:highlight>
                <a:srgbClr val="FFFFFF"/>
              </a:highlight>
            </a:endParaRPr>
          </a:p>
          <a:p>
            <a:pPr marL="0" lvl="0" indent="0" algn="l" rtl="0">
              <a:spcBef>
                <a:spcPts val="0"/>
              </a:spcBef>
              <a:spcAft>
                <a:spcPts val="0"/>
              </a:spcAft>
              <a:buClr>
                <a:schemeClr val="dk1"/>
              </a:buClr>
              <a:buSzPts val="1100"/>
              <a:buFont typeface="Arial"/>
              <a:buNone/>
            </a:pPr>
            <a:endParaRPr>
              <a:solidFill>
                <a:srgbClr val="292929"/>
              </a:solidFill>
              <a:highlight>
                <a:srgbClr val="FFFFFF"/>
              </a:highlight>
            </a:endParaRPr>
          </a:p>
          <a:p>
            <a:pPr marL="0" lvl="0" indent="0" algn="l" rtl="0">
              <a:spcBef>
                <a:spcPts val="0"/>
              </a:spcBef>
              <a:spcAft>
                <a:spcPts val="0"/>
              </a:spcAft>
              <a:buClr>
                <a:schemeClr val="dk1"/>
              </a:buClr>
              <a:buSzPts val="1100"/>
              <a:buFont typeface="Arial"/>
              <a:buNone/>
            </a:pPr>
            <a:r>
              <a:rPr lang="tr">
                <a:solidFill>
                  <a:srgbClr val="292929"/>
                </a:solidFill>
                <a:highlight>
                  <a:srgbClr val="FFFFFF"/>
                </a:highlight>
              </a:rPr>
              <a:t>ɛ: Bir veri noktası etrafındaki mahallelerimizin yarıçapı p.</a:t>
            </a: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minPts: Bir kümeyi tanımlamak için bir mahallede istediğimiz minimum veri noktası sayısı.</a:t>
            </a: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Bu iki parametreyi kullanarak, DBSCAN veri noktalarını üç kategoriye ayırır:</a:t>
            </a: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Çekirdek Noktalar: Nbhd(p,ɛ) [p'nin komşuluğu] en az minPts içeriyorsa, bir p veri noktası bir çekirdek noktadır; |Nbhd(p,ɛ)| &gt;= minPts.</a:t>
            </a: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Sınır Noktaları: Nbhd(q, ɛ) minPts'den daha az veri noktası içeriyorsa *q veri noktası bir sınır noktasıdır, ancak q'ya bazı p çekirdek noktasından erişilebilir.</a:t>
            </a: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Aykırı Değer: Bir o veri noktası, ne bir çekirdek nokta ne de bir sınır noktası değilse bir aykırı değerdir. Esasen, bu “diğer” sınıftır.</a:t>
            </a: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Bu tanımlar soyut görünebilir, bu yüzden her birinin ne anlama geldiğini daha ayrıntılı olarak ele alalım.</a:t>
            </a: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Clr>
                <a:schemeClr val="dk1"/>
              </a:buClr>
              <a:buSzPts val="1100"/>
              <a:buFont typeface="Arial"/>
              <a:buNone/>
            </a:pPr>
            <a:r>
              <a:rPr lang="tr">
                <a:solidFill>
                  <a:srgbClr val="292929"/>
                </a:solidFill>
                <a:highlight>
                  <a:srgbClr val="FFFFFF"/>
                </a:highlight>
              </a:rPr>
              <a:t>Bu kümeleme modelinde, veri alanındaki veri noktalarının çeşitli yoğunluktaki alanları için veri alanı aranacaktır. Veri alanında bulunan farklı yoğunluklara dayalı olarak çeşitli yoğunluk bölgelerini izole eder.</a:t>
            </a: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Yoğunluğa Dayalı Kümeleme, veri alanındaki bir kümenin, bu tür diğer kümelerden düşük noktalı bitişik bölgelerle ayrılan, yüksek nokta yoğunluklu bitişik bir bölge olduğu fikrine dayanarak, verilerdeki ayırt edici grupları/kümeleri tanımlayan denetimsiz öğrenme yöntemlerini ifade eder. yoğunluk. Düşük nokta yoğunluğunun ayırma bölgelerindeki veri noktaları tipik olarak gürültü/aykırı değerler olarak kabul edilir.</a:t>
            </a: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Her nokta için komşuluğu hesaplamak için aynı ɛ'yi kullanırız, bu nedenle tüm komşulukların hacmi aynıdır. Ancak, farklı olan her mahalledeki diğer noktaların sayısıdır. Mahalledeki veri noktalarının sayısını onun kütlesi olarak düşünebileceğimizi söylediğimi hatırlayın. Her mahallenin hacmi sabittir ve komşuluğun kütlesi değişkendir, bu nedenle bir çekirdek nokta olması için gereken minimum kütle miktarına bir eşik koyarak, esasen minimum bir yoğunluk eşiği belirliyoruz. Bu nedenle, çekirdek noktalar, minimum yoğunluk gereksinimini karşılayan veri noktalarıdır.</a:t>
            </a:r>
            <a:endParaRPr>
              <a:solidFill>
                <a:srgbClr val="292929"/>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49ba867b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49ba867b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K-Means ve Hiyerarşik Bölütleme yaygın olarak kullanılan kümeleme algoritmalarındandır. Bu algoritmalar müşteri segmentasyonu, pazar segmentasyonu, bilgisayar ile görü gibi alanlarda sıkça kullanılırlar.</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Clustering -- birbiriyle özdeş yakın özellikte olan verilerin tek bir grupta toplanması</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classification da sınıflarımız belli, clustering de elimizde sınıf yok. birbirine yakınlık kurarak bir gruplandırma yapıyor </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clustering türleri (4 tane)</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overlapping-- bir kümeye tam dahil olamama durumu, merkezde bu gruptadır dediğiniz ama git gide bulanıklaşan</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hierarchical clustering -- uçan hayvanlar, yüzen hayvanlar, memeliler, net şekilde bölünmesini isteriz, ağaç çizen herhangi bir örnek</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K-Means algoritması</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önce 2 boyutlu bir uzay üzerine serilmiş</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ardından 2 nokta verilmiş (kaç nokta olacağını siz veriyorsunuz, k aslında sizi versiğiniz renkli nokta sayısı )</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means ortalama demek, bu noktaların means kabul ederek bölütleme yapacak</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ardından sınıflandırma yapmış, bir sınır çizilmiş, (çizgi ile)</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rgbClr val="FFFFFF"/>
                </a:highlight>
                <a:latin typeface="Century"/>
                <a:ea typeface="Century"/>
                <a:cs typeface="Century"/>
                <a:sym typeface="Century"/>
              </a:rPr>
              <a:t>sonunda da bölütleme işlemi yapılmış</a:t>
            </a: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chemeClr val="accent4"/>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r>
              <a:rPr lang="tr" sz="1200">
                <a:solidFill>
                  <a:srgbClr val="292929"/>
                </a:solidFill>
                <a:highlight>
                  <a:schemeClr val="accent4"/>
                </a:highlight>
                <a:latin typeface="Georgia"/>
                <a:ea typeface="Georgia"/>
                <a:cs typeface="Georgia"/>
                <a:sym typeface="Georgia"/>
              </a:rPr>
              <a:t>K değeri belirlendikten sonra algoritmada rastgele K tane merkez noktası seçer. Her veri ile rastgele belirlenen merkez noktaları arasındaki uzaklığı hesaplayarak veriyi en yakın merkez noktasına göre bir kümeye atar. Daha sonra her küme için yeniden bir merkez noktası seçilir ve yeni merkez noktalarına göre kümeleme işlemi yapılır. Bu durum sistem kararlı hale gelene kadar devam eder.</a:t>
            </a:r>
            <a:endParaRPr sz="1200">
              <a:solidFill>
                <a:srgbClr val="292929"/>
              </a:solidFill>
              <a:highlight>
                <a:schemeClr val="accent4"/>
              </a:highlight>
              <a:latin typeface="Century"/>
              <a:ea typeface="Century"/>
              <a:cs typeface="Century"/>
              <a:sym typeface="Century"/>
            </a:endParaRPr>
          </a:p>
          <a:p>
            <a:pPr marL="0" lvl="0" indent="0" algn="l" rtl="0">
              <a:spcBef>
                <a:spcPts val="0"/>
              </a:spcBef>
              <a:spcAft>
                <a:spcPts val="0"/>
              </a:spcAft>
              <a:buClr>
                <a:schemeClr val="dk1"/>
              </a:buClr>
              <a:buSzPts val="1100"/>
              <a:buFont typeface="Arial"/>
              <a:buNone/>
            </a:pPr>
            <a:endParaRPr sz="1200">
              <a:solidFill>
                <a:srgbClr val="292929"/>
              </a:solidFill>
              <a:highlight>
                <a:srgbClr val="FFFFFF"/>
              </a:highlight>
              <a:latin typeface="Century"/>
              <a:ea typeface="Century"/>
              <a:cs typeface="Century"/>
              <a:sym typeface="Century"/>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e49ba867b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e49ba867b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solidFill>
                  <a:srgbClr val="292929"/>
                </a:solidFill>
                <a:highlight>
                  <a:schemeClr val="accent4"/>
                </a:highlight>
              </a:rPr>
              <a:t>amaç fonksiyonu??</a:t>
            </a:r>
            <a:endParaRPr>
              <a:solidFill>
                <a:srgbClr val="292929"/>
              </a:solidFill>
              <a:highlight>
                <a:schemeClr val="accent4"/>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K-Means’ teki </a:t>
            </a:r>
            <a:r>
              <a:rPr lang="tr" b="1">
                <a:solidFill>
                  <a:srgbClr val="292929"/>
                </a:solidFill>
                <a:highlight>
                  <a:srgbClr val="FFFFFF"/>
                </a:highlight>
              </a:rPr>
              <a:t>K değeri küme sayısını </a:t>
            </a:r>
            <a:r>
              <a:rPr lang="tr">
                <a:solidFill>
                  <a:srgbClr val="292929"/>
                </a:solidFill>
                <a:highlight>
                  <a:srgbClr val="FFFFFF"/>
                </a:highlight>
              </a:rPr>
              <a:t>belirler ve bu değeri parametre olarak alması gerekir.</a:t>
            </a: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K değeri belirlendikten sonra algoritmada rastgele K tane merkez noktası seçer. Her veri ile rastgele belirlenen merkez noktaları arasındaki uzaklığı hesaplayarak veriyi en yakın merkez noktasına göre bir kümeye atar. Daha sonra her küme için yeniden bir merkez noktası seçilir ve yeni merkez noktalarına göre kümeleme işlemi yapılır. Bu durum sistem kararlı hale gelene kadar devam eder.</a:t>
            </a: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a:p>
            <a:pPr marL="0" lvl="0" indent="0" algn="l" rtl="0">
              <a:spcBef>
                <a:spcPts val="0"/>
              </a:spcBef>
              <a:spcAft>
                <a:spcPts val="0"/>
              </a:spcAft>
              <a:buNone/>
            </a:pPr>
            <a:r>
              <a:rPr lang="tr">
                <a:solidFill>
                  <a:srgbClr val="292929"/>
                </a:solidFill>
                <a:highlight>
                  <a:srgbClr val="FFFFFF"/>
                </a:highlight>
              </a:rPr>
              <a:t>Kümeleme sonucu küme içi elamanlar arasındaki benzerlikler çok iken, kümeler arası (inter-cluster) elamanları arasındaki benzerlikler çok düşüktür.</a:t>
            </a:r>
            <a:endParaRPr>
              <a:solidFill>
                <a:srgbClr val="292929"/>
              </a:solidFill>
              <a:highlight>
                <a:srgbClr val="FFFFFF"/>
              </a:highlight>
            </a:endParaRPr>
          </a:p>
          <a:p>
            <a:pPr marL="0" lvl="0" indent="0" algn="l" rtl="0">
              <a:spcBef>
                <a:spcPts val="0"/>
              </a:spcBef>
              <a:spcAft>
                <a:spcPts val="0"/>
              </a:spcAft>
              <a:buNone/>
            </a:pPr>
            <a:endParaRPr>
              <a:solidFill>
                <a:srgbClr val="292929"/>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7b3786f13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7b3786f1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sz="1050">
                <a:solidFill>
                  <a:srgbClr val="202122"/>
                </a:solidFill>
                <a:highlight>
                  <a:srgbClr val="FFFFFF"/>
                </a:highlight>
              </a:rPr>
              <a:t>Amaç, gerçekleştirilen bölümleme işlemi sonunda elde edilen kümelerin, küme içi benzerliklerinin maksimum ve kümeler arası benzerliklerinin ise minimum olmasını sağlamaktır.</a:t>
            </a:r>
            <a:endParaRPr sz="1050">
              <a:solidFill>
                <a:srgbClr val="202122"/>
              </a:solidFill>
              <a:highlight>
                <a:srgbClr val="FFFFFF"/>
              </a:highlight>
            </a:endParaRPr>
          </a:p>
          <a:p>
            <a:pPr marL="0" lvl="0" indent="0" algn="l" rtl="0">
              <a:spcBef>
                <a:spcPts val="0"/>
              </a:spcBef>
              <a:spcAft>
                <a:spcPts val="0"/>
              </a:spcAft>
              <a:buNone/>
            </a:pPr>
            <a:endParaRPr sz="1050">
              <a:solidFill>
                <a:srgbClr val="202122"/>
              </a:solidFill>
              <a:highlight>
                <a:srgbClr val="FFFFFF"/>
              </a:highlight>
            </a:endParaRPr>
          </a:p>
          <a:p>
            <a:pPr marL="0" lvl="0" indent="0" algn="l" rtl="0">
              <a:spcBef>
                <a:spcPts val="0"/>
              </a:spcBef>
              <a:spcAft>
                <a:spcPts val="0"/>
              </a:spcAft>
              <a:buNone/>
            </a:pPr>
            <a:endParaRPr sz="1050">
              <a:solidFill>
                <a:srgbClr val="202122"/>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e49ba867b2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e49ba867b2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
              <a:t>k değerini 3 seçildiği için ……</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e9f5842a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e9f5842a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tr" sz="1200">
                <a:solidFill>
                  <a:srgbClr val="292929"/>
                </a:solidFill>
                <a:highlight>
                  <a:srgbClr val="FFFFFF"/>
                </a:highlight>
                <a:latin typeface="Georgia"/>
                <a:ea typeface="Georgia"/>
                <a:cs typeface="Georgia"/>
                <a:sym typeface="Georgia"/>
              </a:rPr>
              <a:t>neden dirsek noktası?</a:t>
            </a:r>
            <a:endParaRPr sz="1200">
              <a:solidFill>
                <a:srgbClr val="292929"/>
              </a:solidFill>
              <a:highlight>
                <a:srgbClr val="FFFFFF"/>
              </a:highlight>
              <a:latin typeface="Georgia"/>
              <a:ea typeface="Georgia"/>
              <a:cs typeface="Georgia"/>
              <a:sym typeface="Georgia"/>
            </a:endParaRPr>
          </a:p>
          <a:p>
            <a:pPr marL="0" marR="114300" lvl="0" indent="0" algn="l" rtl="0">
              <a:lnSpc>
                <a:spcPct val="83000"/>
              </a:lnSpc>
              <a:spcBef>
                <a:spcPts val="0"/>
              </a:spcBef>
              <a:spcAft>
                <a:spcPts val="0"/>
              </a:spcAft>
              <a:buNone/>
            </a:pPr>
            <a:r>
              <a:rPr lang="tr" sz="1300">
                <a:solidFill>
                  <a:srgbClr val="292929"/>
                </a:solidFill>
                <a:highlight>
                  <a:srgbClr val="FFFFFF"/>
                </a:highlight>
                <a:latin typeface="Georgia"/>
                <a:ea typeface="Georgia"/>
                <a:cs typeface="Georgia"/>
                <a:sym typeface="Georgia"/>
              </a:rPr>
              <a:t>Elbow metodu; noktaların her K değerine göre küme merkezine uzaklıklarının karesi toplamı hesaplanmaktadır. Bu değerlere göre her K değeri için grafik çizilmektedir. Grafik üzerinde toplamlar arasındaki farkın azalmaya başladığı dirsek noktası en uygun K değeri olarak belirlenmektedir</a:t>
            </a:r>
            <a:endParaRPr sz="1300">
              <a:solidFill>
                <a:srgbClr val="292929"/>
              </a:solidFill>
              <a:highlight>
                <a:srgbClr val="FFFFFF"/>
              </a:highlight>
              <a:latin typeface="Georgia"/>
              <a:ea typeface="Georgia"/>
              <a:cs typeface="Georgia"/>
              <a:sym typeface="Georgia"/>
            </a:endParaRPr>
          </a:p>
          <a:p>
            <a:pPr marL="0" marR="114300" lvl="0" indent="0" algn="l" rtl="0">
              <a:lnSpc>
                <a:spcPct val="83000"/>
              </a:lnSpc>
              <a:spcBef>
                <a:spcPts val="0"/>
              </a:spcBef>
              <a:spcAft>
                <a:spcPts val="0"/>
              </a:spcAft>
              <a:buNone/>
            </a:pPr>
            <a:r>
              <a:rPr lang="tr" sz="1300">
                <a:solidFill>
                  <a:srgbClr val="292929"/>
                </a:solidFill>
                <a:highlight>
                  <a:srgbClr val="FFFFFF"/>
                </a:highlight>
                <a:latin typeface="Georgia"/>
                <a:ea typeface="Georgia"/>
                <a:cs typeface="Georgia"/>
                <a:sym typeface="Georgia"/>
              </a:rPr>
              <a:t>Yukarıdaki grafikten, k=3'te grafiğin optimum bir minimum değere ulaştığını çıkarabiliriz. 4'ten sonra küme içi mesafe azalsa da, daha fazla hesaplama yapıyor olurduk.</a:t>
            </a:r>
            <a:endParaRPr sz="13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tr" sz="1200">
                <a:solidFill>
                  <a:srgbClr val="292929"/>
                </a:solidFill>
                <a:highlight>
                  <a:srgbClr val="FFFFFF"/>
                </a:highlight>
                <a:latin typeface="Georgia"/>
                <a:ea typeface="Georgia"/>
                <a:cs typeface="Georgia"/>
                <a:sym typeface="Georgia"/>
              </a:rPr>
              <a:t>K değerini kendimiz belirleyebileceğimiz gibi, farklı methodlarla da belirleyebiliriz. </a:t>
            </a: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tr" sz="1200">
                <a:solidFill>
                  <a:srgbClr val="292929"/>
                </a:solidFill>
                <a:highlight>
                  <a:srgbClr val="FFFFFF"/>
                </a:highlight>
                <a:latin typeface="Georgia"/>
                <a:ea typeface="Georgia"/>
                <a:cs typeface="Georgia"/>
                <a:sym typeface="Georgia"/>
              </a:rPr>
              <a:t>elbow bunlardan biridir</a:t>
            </a: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tr" sz="1200">
                <a:solidFill>
                  <a:srgbClr val="292929"/>
                </a:solidFill>
                <a:highlight>
                  <a:srgbClr val="FFFFFF"/>
                </a:highlight>
                <a:latin typeface="Georgia"/>
                <a:ea typeface="Georgia"/>
                <a:cs typeface="Georgia"/>
                <a:sym typeface="Georgia"/>
              </a:rPr>
              <a:t>en uygun K değerini seçmemize yardımcı olur. </a:t>
            </a: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tr" sz="1200">
                <a:solidFill>
                  <a:srgbClr val="292929"/>
                </a:solidFill>
                <a:highlight>
                  <a:srgbClr val="FFFFFF"/>
                </a:highlight>
                <a:latin typeface="Georgia"/>
                <a:ea typeface="Georgia"/>
                <a:cs typeface="Georgia"/>
                <a:sym typeface="Georgia"/>
              </a:rPr>
              <a:t>her K değerine göre küme merkezine uzaklıklarının karesi toplamı hesaplanmaktadır.</a:t>
            </a: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tr" sz="1200">
                <a:solidFill>
                  <a:srgbClr val="292929"/>
                </a:solidFill>
                <a:highlight>
                  <a:srgbClr val="FFFFFF"/>
                </a:highlight>
                <a:latin typeface="Georgia"/>
                <a:ea typeface="Georgia"/>
                <a:cs typeface="Georgia"/>
                <a:sym typeface="Georgia"/>
              </a:rPr>
              <a:t>Bu değerlere göre her K değeri için grafik çizilmektedir. Grafik üzerinde </a:t>
            </a:r>
            <a:r>
              <a:rPr lang="tr" sz="1200">
                <a:solidFill>
                  <a:srgbClr val="292929"/>
                </a:solidFill>
                <a:highlight>
                  <a:schemeClr val="accent4"/>
                </a:highlight>
                <a:latin typeface="Georgia"/>
                <a:ea typeface="Georgia"/>
                <a:cs typeface="Georgia"/>
                <a:sym typeface="Georgia"/>
              </a:rPr>
              <a:t>toplamlar arasındaki fark</a:t>
            </a:r>
            <a:r>
              <a:rPr lang="tr" sz="1200">
                <a:solidFill>
                  <a:srgbClr val="292929"/>
                </a:solidFill>
                <a:highlight>
                  <a:srgbClr val="FFFFFF"/>
                </a:highlight>
                <a:latin typeface="Georgia"/>
                <a:ea typeface="Georgia"/>
                <a:cs typeface="Georgia"/>
                <a:sym typeface="Georgia"/>
              </a:rPr>
              <a:t>ın azalmaya başladığı dirsek noktası en uygun K değeri olarak belirlenmektedir.</a:t>
            </a:r>
            <a:endParaRPr sz="12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ead65975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ead65975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e8781aa1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e8781aa1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a:t>-1 nasıl olur?</a:t>
            </a:r>
            <a:endParaRPr/>
          </a:p>
          <a:p>
            <a:pPr marL="0" lvl="0" indent="0" algn="l" rtl="0">
              <a:spcBef>
                <a:spcPts val="0"/>
              </a:spcBef>
              <a:spcAft>
                <a:spcPts val="0"/>
              </a:spcAft>
              <a:buNone/>
            </a:pPr>
            <a:r>
              <a:rPr lang="tr"/>
              <a:t>Siluet, bir kümeleme algoritmasının nasıl performans gösterdiğinin bir ölçüsüdür. Veri kümesindeki her noktanın siluet katsayısını hesapladıktan sonra, veri kümesinin k küme halinde ne kadar iyi kümelendiğinin görsel bir temsilini elde etmek için çizin. Siluet grafiği, bir kümedeki her noktanın komşu kümelerdeki noktalara ne kadar yakın olduğunun bir ölçüsünü gösterir ve böylece küme sayısı gibi parametreleri görsel olarak değerlendirmenin bir yolunu sağlar.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e49ba867b2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e49ba867b2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a:t>uzaklıkları nasıl belirliyor</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tr"/>
              <a:t>Adım 2:</a:t>
            </a:r>
            <a:endParaRPr/>
          </a:p>
          <a:p>
            <a:pPr marL="0" lvl="0" indent="0" algn="l" rtl="0">
              <a:spcBef>
                <a:spcPts val="0"/>
              </a:spcBef>
              <a:spcAft>
                <a:spcPts val="0"/>
              </a:spcAft>
              <a:buClr>
                <a:schemeClr val="dk1"/>
              </a:buClr>
              <a:buSzPts val="1100"/>
              <a:buFont typeface="Arial"/>
              <a:buNone/>
            </a:pPr>
            <a:r>
              <a:rPr lang="tr"/>
              <a:t>İlk kümeler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
              <a:t>Algoritma, k tane ilk küme elde etmek için her noktayı en yakın merkez noktasına atar.</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e49ba867b2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e49ba867b2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
              <a:t>Aşama 3:</a:t>
            </a:r>
            <a:endParaRPr/>
          </a:p>
          <a:p>
            <a:pPr marL="0" lvl="0" indent="0" algn="l" rtl="0">
              <a:spcBef>
                <a:spcPts val="0"/>
              </a:spcBef>
              <a:spcAft>
                <a:spcPts val="0"/>
              </a:spcAft>
              <a:buClr>
                <a:schemeClr val="dk1"/>
              </a:buClr>
              <a:buSzPts val="1100"/>
              <a:buFont typeface="Arial"/>
              <a:buNone/>
            </a:pPr>
            <a:r>
              <a:rPr lang="tr"/>
              <a:t>ağırlık merkezinin yeniden hesaplanması</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tr"/>
              <a:t>Algoritma, her küme için kümedeki tüm noktaların ortalamasını alarak ağırlık merkezini yeniden hesaplar. Merkezlerdeki değişiklikler Şekil 3'te oklarla gösterilmiştir. Merkezler değiştiğinden, algoritma noktaları en yakın merkeze yeniden atar. Şekil 4, yeniden atamadan sonra yeni kümeleri gösterir.</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e49ba867b2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e49ba867b2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highlight>
                  <a:schemeClr val="accent4"/>
                </a:highlight>
              </a:rPr>
              <a:t>Diğer kriterler</a:t>
            </a:r>
            <a:endParaRPr>
              <a:highlight>
                <a:schemeClr val="accent4"/>
              </a:highlight>
            </a:endParaRPr>
          </a:p>
          <a:p>
            <a:pPr marL="0" lvl="0" indent="0" algn="l" rtl="0">
              <a:spcBef>
                <a:spcPts val="0"/>
              </a:spcBef>
              <a:spcAft>
                <a:spcPts val="0"/>
              </a:spcAft>
              <a:buNone/>
            </a:pPr>
            <a:endParaRPr/>
          </a:p>
          <a:p>
            <a:pPr marL="0" lvl="0" indent="0" algn="l" rtl="0">
              <a:lnSpc>
                <a:spcPct val="135714"/>
              </a:lnSpc>
              <a:spcBef>
                <a:spcPts val="0"/>
              </a:spcBef>
              <a:spcAft>
                <a:spcPts val="0"/>
              </a:spcAft>
              <a:buClr>
                <a:schemeClr val="dk1"/>
              </a:buClr>
              <a:buSzPts val="1100"/>
              <a:buFont typeface="Arial"/>
              <a:buNone/>
            </a:pPr>
            <a:endParaRPr sz="1500">
              <a:solidFill>
                <a:schemeClr val="dk1"/>
              </a:solidFill>
              <a:highlight>
                <a:srgbClr val="FFFFFE"/>
              </a:highlight>
              <a:latin typeface="Century"/>
              <a:ea typeface="Century"/>
              <a:cs typeface="Century"/>
              <a:sym typeface="Century"/>
            </a:endParaRPr>
          </a:p>
          <a:p>
            <a:pPr marL="0" lvl="0" indent="0" algn="l" rtl="0">
              <a:lnSpc>
                <a:spcPct val="135714"/>
              </a:lnSpc>
              <a:spcBef>
                <a:spcPts val="0"/>
              </a:spcBef>
              <a:spcAft>
                <a:spcPts val="0"/>
              </a:spcAft>
              <a:buClr>
                <a:schemeClr val="dk1"/>
              </a:buClr>
              <a:buSzPts val="1100"/>
              <a:buFont typeface="Arial"/>
              <a:buNone/>
            </a:pPr>
            <a:r>
              <a:rPr lang="tr" sz="1500">
                <a:solidFill>
                  <a:schemeClr val="dk1"/>
                </a:solidFill>
                <a:highlight>
                  <a:srgbClr val="FFFFFE"/>
                </a:highlight>
                <a:latin typeface="Century"/>
                <a:ea typeface="Century"/>
                <a:cs typeface="Century"/>
                <a:sym typeface="Century"/>
              </a:rPr>
              <a:t>“convergence” burada ne peki? </a:t>
            </a:r>
            <a:endParaRPr sz="1500">
              <a:solidFill>
                <a:schemeClr val="dk1"/>
              </a:solidFill>
              <a:highlight>
                <a:srgbClr val="FFFFFE"/>
              </a:highlight>
              <a:latin typeface="Century"/>
              <a:ea typeface="Century"/>
              <a:cs typeface="Century"/>
              <a:sym typeface="Century"/>
            </a:endParaRPr>
          </a:p>
          <a:p>
            <a:pPr marL="0" lvl="0" indent="0" algn="l" rtl="0">
              <a:lnSpc>
                <a:spcPct val="135714"/>
              </a:lnSpc>
              <a:spcBef>
                <a:spcPts val="0"/>
              </a:spcBef>
              <a:spcAft>
                <a:spcPts val="0"/>
              </a:spcAft>
              <a:buClr>
                <a:schemeClr val="dk1"/>
              </a:buClr>
              <a:buSzPts val="1100"/>
              <a:buFont typeface="Arial"/>
              <a:buNone/>
            </a:pPr>
            <a:endParaRPr sz="1500">
              <a:solidFill>
                <a:schemeClr val="dk1"/>
              </a:solidFill>
              <a:highlight>
                <a:srgbClr val="FFFFFE"/>
              </a:highlight>
              <a:latin typeface="Century"/>
              <a:ea typeface="Century"/>
              <a:cs typeface="Century"/>
              <a:sym typeface="Century"/>
            </a:endParaRPr>
          </a:p>
          <a:p>
            <a:pPr marL="0" lvl="0" indent="0" algn="l" rtl="0">
              <a:lnSpc>
                <a:spcPct val="135714"/>
              </a:lnSpc>
              <a:spcBef>
                <a:spcPts val="0"/>
              </a:spcBef>
              <a:spcAft>
                <a:spcPts val="0"/>
              </a:spcAft>
              <a:buClr>
                <a:schemeClr val="dk1"/>
              </a:buClr>
              <a:buSzPts val="1100"/>
              <a:buFont typeface="Arial"/>
              <a:buNone/>
            </a:pPr>
            <a:r>
              <a:rPr lang="tr">
                <a:solidFill>
                  <a:schemeClr val="dk1"/>
                </a:solidFill>
                <a:highlight>
                  <a:srgbClr val="FFFFFE"/>
                </a:highlight>
                <a:latin typeface="Century"/>
                <a:ea typeface="Century"/>
                <a:cs typeface="Century"/>
                <a:sym typeface="Century"/>
              </a:rPr>
              <a:t>Adım - 4:</a:t>
            </a:r>
            <a:endParaRPr>
              <a:solidFill>
                <a:schemeClr val="dk1"/>
              </a:solidFill>
              <a:highlight>
                <a:srgbClr val="FFFFFE"/>
              </a:highlight>
              <a:latin typeface="Century"/>
              <a:ea typeface="Century"/>
              <a:cs typeface="Century"/>
              <a:sym typeface="Century"/>
            </a:endParaRPr>
          </a:p>
          <a:p>
            <a:pPr marL="0" lvl="0" indent="0" algn="l" rtl="0">
              <a:lnSpc>
                <a:spcPct val="135714"/>
              </a:lnSpc>
              <a:spcBef>
                <a:spcPts val="0"/>
              </a:spcBef>
              <a:spcAft>
                <a:spcPts val="0"/>
              </a:spcAft>
              <a:buClr>
                <a:schemeClr val="dk1"/>
              </a:buClr>
              <a:buSzPts val="1100"/>
              <a:buFont typeface="Arial"/>
              <a:buNone/>
            </a:pPr>
            <a:r>
              <a:rPr lang="tr">
                <a:solidFill>
                  <a:schemeClr val="dk1"/>
                </a:solidFill>
                <a:highlight>
                  <a:srgbClr val="FFFFFE"/>
                </a:highlight>
                <a:latin typeface="Century"/>
                <a:ea typeface="Century"/>
                <a:cs typeface="Century"/>
                <a:sym typeface="Century"/>
              </a:rPr>
              <a:t>Yeniden atamadan sonra kümeler</a:t>
            </a:r>
            <a:endParaRPr>
              <a:solidFill>
                <a:schemeClr val="dk1"/>
              </a:solidFill>
              <a:highlight>
                <a:srgbClr val="FFFFFE"/>
              </a:highlight>
              <a:latin typeface="Century"/>
              <a:ea typeface="Century"/>
              <a:cs typeface="Century"/>
              <a:sym typeface="Century"/>
            </a:endParaRPr>
          </a:p>
          <a:p>
            <a:pPr marL="0" lvl="0" indent="0" algn="l" rtl="0">
              <a:lnSpc>
                <a:spcPct val="135714"/>
              </a:lnSpc>
              <a:spcBef>
                <a:spcPts val="0"/>
              </a:spcBef>
              <a:spcAft>
                <a:spcPts val="0"/>
              </a:spcAft>
              <a:buClr>
                <a:schemeClr val="dk1"/>
              </a:buClr>
              <a:buSzPts val="1100"/>
              <a:buFont typeface="Arial"/>
              <a:buNone/>
            </a:pPr>
            <a:endParaRPr>
              <a:solidFill>
                <a:schemeClr val="dk1"/>
              </a:solidFill>
              <a:highlight>
                <a:srgbClr val="FFFFFE"/>
              </a:highlight>
              <a:latin typeface="Century"/>
              <a:ea typeface="Century"/>
              <a:cs typeface="Century"/>
              <a:sym typeface="Century"/>
            </a:endParaRPr>
          </a:p>
          <a:p>
            <a:pPr marL="0" lvl="0" indent="0" algn="l" rtl="0">
              <a:lnSpc>
                <a:spcPct val="135714"/>
              </a:lnSpc>
              <a:spcBef>
                <a:spcPts val="0"/>
              </a:spcBef>
              <a:spcAft>
                <a:spcPts val="0"/>
              </a:spcAft>
              <a:buClr>
                <a:schemeClr val="dk1"/>
              </a:buClr>
              <a:buSzPts val="1100"/>
              <a:buFont typeface="Arial"/>
              <a:buNone/>
            </a:pPr>
            <a:r>
              <a:rPr lang="tr">
                <a:solidFill>
                  <a:schemeClr val="dk1"/>
                </a:solidFill>
                <a:highlight>
                  <a:srgbClr val="FFFFFE"/>
                </a:highlight>
                <a:latin typeface="Century"/>
                <a:ea typeface="Century"/>
                <a:cs typeface="Century"/>
                <a:sym typeface="Century"/>
              </a:rPr>
              <a:t>Algoritma, noktalar kümeleri değiştirmeyi durdurana kadar merkez noktalarının hesaplanmasını ve noktaların atanmasını tekrarlar. Büyük veri kümelerini kümelerken, bunun yerine diğer kriterleri kullanarak yakınsamaya ulaşmadan önce algoritmayı durdurursunuz.</a:t>
            </a:r>
            <a:endParaRPr>
              <a:solidFill>
                <a:schemeClr val="dk1"/>
              </a:solidFill>
              <a:highlight>
                <a:srgbClr val="FFFFFE"/>
              </a:highlight>
              <a:latin typeface="Century"/>
              <a:ea typeface="Century"/>
              <a:cs typeface="Century"/>
              <a:sym typeface="Century"/>
            </a:endParaRPr>
          </a:p>
          <a:p>
            <a:pPr marL="0" lvl="0" indent="0" algn="l" rtl="0">
              <a:lnSpc>
                <a:spcPct val="135714"/>
              </a:lnSpc>
              <a:spcBef>
                <a:spcPts val="0"/>
              </a:spcBef>
              <a:spcAft>
                <a:spcPts val="0"/>
              </a:spcAft>
              <a:buClr>
                <a:schemeClr val="dk1"/>
              </a:buClr>
              <a:buSzPts val="1100"/>
              <a:buFont typeface="Arial"/>
              <a:buNone/>
            </a:pPr>
            <a:endParaRPr sz="1500">
              <a:solidFill>
                <a:schemeClr val="dk1"/>
              </a:solidFill>
              <a:highlight>
                <a:srgbClr val="FFFFFE"/>
              </a:highlight>
              <a:latin typeface="Century"/>
              <a:ea typeface="Century"/>
              <a:cs typeface="Century"/>
              <a:sym typeface="Century"/>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f531f45144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f531f45144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222222"/>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e7b3786f1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e7b3786f1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geçtiğimiz 4 hafta boyunca bu algoritmaları gördünüz ve bu algoritmalara giriş yaptınız </a:t>
            </a:r>
            <a:endParaRPr/>
          </a:p>
          <a:p>
            <a:pPr marL="0" lvl="0" indent="0" algn="l" rtl="0">
              <a:spcBef>
                <a:spcPts val="0"/>
              </a:spcBef>
              <a:spcAft>
                <a:spcPts val="0"/>
              </a:spcAft>
              <a:buNone/>
            </a:pPr>
            <a:r>
              <a:rPr lang="tr">
                <a:solidFill>
                  <a:srgbClr val="222222"/>
                </a:solidFill>
                <a:highlight>
                  <a:srgbClr val="FFFFFF"/>
                </a:highlight>
              </a:rPr>
              <a:t>Gözetimli öğrenme önden verilen eğitim verileri yapılan değerlendirmelerde küçük hatalar atlanır ve sistem analizi başarılı kabul eder.</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7b3786f13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7b3786f1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212529"/>
              </a:solidFill>
              <a:highlight>
                <a:srgbClr val="FFFFFF"/>
              </a:highlight>
              <a:latin typeface="Roboto"/>
              <a:ea typeface="Roboto"/>
              <a:cs typeface="Roboto"/>
              <a:sym typeface="Roboto"/>
            </a:endParaRPr>
          </a:p>
          <a:p>
            <a:pPr marL="0" lvl="0" indent="0" algn="l" rtl="0">
              <a:spcBef>
                <a:spcPts val="0"/>
              </a:spcBef>
              <a:spcAft>
                <a:spcPts val="0"/>
              </a:spcAft>
              <a:buNone/>
            </a:pPr>
            <a:endParaRPr>
              <a:solidFill>
                <a:srgbClr val="212529"/>
              </a:solidFill>
              <a:highlight>
                <a:srgbClr val="FFFFFF"/>
              </a:highlight>
              <a:latin typeface="Roboto"/>
              <a:ea typeface="Roboto"/>
              <a:cs typeface="Roboto"/>
              <a:sym typeface="Roboto"/>
            </a:endParaRPr>
          </a:p>
          <a:p>
            <a:pPr marL="0" lvl="0" indent="0" algn="l" rtl="0">
              <a:spcBef>
                <a:spcPts val="0"/>
              </a:spcBef>
              <a:spcAft>
                <a:spcPts val="0"/>
              </a:spcAft>
              <a:buNone/>
            </a:pPr>
            <a:endParaRPr>
              <a:solidFill>
                <a:srgbClr val="212529"/>
              </a:solidFill>
              <a:highlight>
                <a:srgbClr val="FFFFFF"/>
              </a:highlight>
              <a:latin typeface="Roboto"/>
              <a:ea typeface="Roboto"/>
              <a:cs typeface="Roboto"/>
              <a:sym typeface="Roboto"/>
            </a:endParaRPr>
          </a:p>
          <a:p>
            <a:pPr marL="0" lvl="0" indent="0" algn="l" rtl="0">
              <a:spcBef>
                <a:spcPts val="0"/>
              </a:spcBef>
              <a:spcAft>
                <a:spcPts val="0"/>
              </a:spcAft>
              <a:buNone/>
            </a:pPr>
            <a:r>
              <a:rPr lang="tr">
                <a:solidFill>
                  <a:srgbClr val="212529"/>
                </a:solidFill>
                <a:highlight>
                  <a:srgbClr val="FFFFFF"/>
                </a:highlight>
                <a:latin typeface="Roboto"/>
                <a:ea typeface="Roboto"/>
                <a:cs typeface="Roboto"/>
                <a:sym typeface="Roboto"/>
              </a:rPr>
              <a:t>Bu yöntemde işaretlenmemiş (unlabelled) veri üzerinden bilinmeyen bir yapıyı tahmin etmek için bir fonksiyon kullanan makine öğrenmesi tekniğidir. Burada girdi verisinin hangi sınıfa ait olduğu belirsizdir. (burada bir girdi verimiz var ve hangi sınıfa ait olduğunu bilmiyoruz)</a:t>
            </a:r>
            <a:endParaRPr>
              <a:solidFill>
                <a:srgbClr val="212529"/>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rgbClr val="212529"/>
              </a:solidFill>
              <a:highlight>
                <a:srgbClr val="FFFFFF"/>
              </a:highlight>
              <a:latin typeface="Roboto"/>
              <a:ea typeface="Roboto"/>
              <a:cs typeface="Roboto"/>
              <a:sym typeface="Roboto"/>
            </a:endParaRPr>
          </a:p>
          <a:p>
            <a:pPr marL="0" lvl="0" indent="0" algn="l" rtl="0">
              <a:spcBef>
                <a:spcPts val="0"/>
              </a:spcBef>
              <a:spcAft>
                <a:spcPts val="0"/>
              </a:spcAft>
              <a:buNone/>
            </a:pPr>
            <a:r>
              <a:rPr lang="tr"/>
              <a:t>etiketli olmayan verileri ortak noktalara göre gruplama kısmından anlat</a:t>
            </a:r>
            <a:endParaRPr/>
          </a:p>
          <a:p>
            <a:pPr marL="0" lvl="0" indent="0" algn="l" rtl="0">
              <a:spcBef>
                <a:spcPts val="0"/>
              </a:spcBef>
              <a:spcAft>
                <a:spcPts val="0"/>
              </a:spcAft>
              <a:buNone/>
            </a:pPr>
            <a:endParaRPr/>
          </a:p>
          <a:p>
            <a:pPr marL="0" lvl="0" indent="0" algn="just" rtl="0">
              <a:lnSpc>
                <a:spcPct val="115000"/>
              </a:lnSpc>
              <a:spcBef>
                <a:spcPts val="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Gözetimli öğrenmenin en kötü tarafı eğitim verisi oluşturmaktır. Eğitim verisi sayesinde bir makine öğrenmesi metodu ile (yüzlerce metot var) bir fonksiyon üretilir. </a:t>
            </a:r>
            <a:endParaRPr sz="800">
              <a:solidFill>
                <a:srgbClr val="212529"/>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Bu fonksiyon ile yeni gelen veriler tahmin edilmeye çalışır. Gözetimli öğrenmesinin en zaman alıcı kısmı bu eğitim verisinin hazırlanması kısmıdır. Kötü hazırlanmış bir eğitim verisinin çok kötü tahminler yapacağını unutmayın. Eğitim verisi hazırlarken 2-3 kişinin gözetiminden geçmesinde yarar vardır.</a:t>
            </a:r>
            <a:endParaRPr sz="800">
              <a:solidFill>
                <a:srgbClr val="212529"/>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Gözetimsiz öğrenmede ise bir eğitim verisi yoktur. Grupları algoritma (unsupervised öğrenme içinde onlarca algoritma vardır) öğrenmeye çalışır. Bu bölümdeki algoritmalar verileri gruplanarak yeni veriyi en uygun gruba atamaya çalışır. </a:t>
            </a:r>
            <a:endParaRPr sz="800">
              <a:solidFill>
                <a:srgbClr val="212529"/>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Eğitim verisi olmadığı için uygulaması kolaydır. Ancak, zor problemlerde pek iyi sonuçlara ulaşamayabilirsiniz.</a:t>
            </a:r>
            <a:endParaRPr sz="800">
              <a:solidFill>
                <a:srgbClr val="212529"/>
              </a:solidFill>
              <a:highlight>
                <a:srgbClr val="FFFFFF"/>
              </a:highlight>
              <a:latin typeface="Roboto"/>
              <a:ea typeface="Roboto"/>
              <a:cs typeface="Roboto"/>
              <a:sym typeface="Roboto"/>
            </a:endParaRPr>
          </a:p>
          <a:p>
            <a:pPr marL="0" lvl="0" indent="0" algn="l" rtl="0">
              <a:spcBef>
                <a:spcPts val="120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a:solidFill>
                  <a:schemeClr val="dk1"/>
                </a:solidFill>
                <a:highlight>
                  <a:srgbClr val="F3F0EF"/>
                </a:highlight>
              </a:rPr>
              <a:t>Denetimsiz öğrenme, modeli denetlemeniz gerekmeyen bir makine öğrenme tekniğidir. Bunun yerine, modelin bilgi keşfetmek için kendi başına çalışmasına izin vermeniz gerekir. Temel olarak etiketlenmemiş verilerle ilgilenir.Denetimsiz öğrenme algoritmaları, denetimli öğrenmeye kıyasla daha karmaşık işlem görevlerini gerçekleştirmenizi sağlar.</a:t>
            </a:r>
            <a:endParaRPr>
              <a:solidFill>
                <a:schemeClr val="dk1"/>
              </a:solidFill>
              <a:highlight>
                <a:srgbClr val="F3F0EF"/>
              </a:highlight>
            </a:endParaRPr>
          </a:p>
          <a:p>
            <a:pPr marL="0" lvl="0" indent="0" algn="l" rtl="0">
              <a:spcBef>
                <a:spcPts val="0"/>
              </a:spcBef>
              <a:spcAft>
                <a:spcPts val="0"/>
              </a:spcAft>
              <a:buNone/>
            </a:pPr>
            <a:endParaRPr>
              <a:solidFill>
                <a:schemeClr val="dk1"/>
              </a:solidFill>
              <a:highlight>
                <a:srgbClr val="F3F0EF"/>
              </a:highlight>
            </a:endParaRPr>
          </a:p>
          <a:p>
            <a:pPr marL="0" lvl="0" indent="0" algn="l" rtl="0">
              <a:spcBef>
                <a:spcPts val="0"/>
              </a:spcBef>
              <a:spcAft>
                <a:spcPts val="0"/>
              </a:spcAft>
              <a:buNone/>
            </a:pPr>
            <a:r>
              <a:rPr lang="tr">
                <a:solidFill>
                  <a:srgbClr val="292929"/>
                </a:solidFill>
                <a:highlight>
                  <a:srgbClr val="FFFFFF"/>
                </a:highlight>
              </a:rPr>
              <a:t>Denetimsiz Öğrenimi kullanmanın başlıca nedenleri</a:t>
            </a:r>
            <a:endParaRPr>
              <a:solidFill>
                <a:srgbClr val="292929"/>
              </a:solidFill>
              <a:highlight>
                <a:srgbClr val="FFFFFF"/>
              </a:highlight>
            </a:endParaRPr>
          </a:p>
          <a:p>
            <a:pPr marL="749300" lvl="0" indent="-298450" algn="l" rtl="0">
              <a:lnSpc>
                <a:spcPct val="218181"/>
              </a:lnSpc>
              <a:spcBef>
                <a:spcPts val="1400"/>
              </a:spcBef>
              <a:spcAft>
                <a:spcPts val="0"/>
              </a:spcAft>
              <a:buClr>
                <a:srgbClr val="292929"/>
              </a:buClr>
              <a:buSzPts val="1100"/>
              <a:buFont typeface="Arial"/>
              <a:buChar char="●"/>
            </a:pPr>
            <a:r>
              <a:rPr lang="tr">
                <a:solidFill>
                  <a:srgbClr val="292929"/>
                </a:solidFill>
                <a:highlight>
                  <a:srgbClr val="FFFFFF"/>
                </a:highlight>
              </a:rPr>
              <a:t>Denetimsiz makine öğrenmesi, verilerde her türlü bilinmeyen kalıpları bulur.</a:t>
            </a:r>
            <a:endParaRPr>
              <a:solidFill>
                <a:srgbClr val="292929"/>
              </a:solidFill>
              <a:highlight>
                <a:srgbClr val="FFFFFF"/>
              </a:highlight>
            </a:endParaRPr>
          </a:p>
          <a:p>
            <a:pPr marL="749300" lvl="0" indent="-298450" algn="l" rtl="0">
              <a:lnSpc>
                <a:spcPct val="218181"/>
              </a:lnSpc>
              <a:spcBef>
                <a:spcPts val="0"/>
              </a:spcBef>
              <a:spcAft>
                <a:spcPts val="0"/>
              </a:spcAft>
              <a:buClr>
                <a:srgbClr val="292929"/>
              </a:buClr>
              <a:buSzPts val="1100"/>
              <a:buFont typeface="Arial"/>
              <a:buChar char="●"/>
            </a:pPr>
            <a:r>
              <a:rPr lang="tr">
                <a:solidFill>
                  <a:srgbClr val="292929"/>
                </a:solidFill>
                <a:highlight>
                  <a:srgbClr val="FFFFFF"/>
                </a:highlight>
              </a:rPr>
              <a:t>Denetimsiz yöntemler, kategorizasyon için faydalı olabilecek özellikleri bulmanıza yardımcı olur.</a:t>
            </a:r>
            <a:endParaRPr>
              <a:solidFill>
                <a:srgbClr val="292929"/>
              </a:solidFill>
              <a:highlight>
                <a:srgbClr val="FFFFFF"/>
              </a:highlight>
            </a:endParaRPr>
          </a:p>
          <a:p>
            <a:pPr marL="749300" lvl="0" indent="-298450" algn="l" rtl="0">
              <a:lnSpc>
                <a:spcPct val="218181"/>
              </a:lnSpc>
              <a:spcBef>
                <a:spcPts val="0"/>
              </a:spcBef>
              <a:spcAft>
                <a:spcPts val="0"/>
              </a:spcAft>
              <a:buClr>
                <a:srgbClr val="292929"/>
              </a:buClr>
              <a:buSzPts val="1100"/>
              <a:buFont typeface="Arial"/>
              <a:buChar char="●"/>
            </a:pPr>
            <a:r>
              <a:rPr lang="tr">
                <a:solidFill>
                  <a:srgbClr val="292929"/>
                </a:solidFill>
                <a:highlight>
                  <a:srgbClr val="FFFFFF"/>
                </a:highlight>
              </a:rPr>
              <a:t>Gerçek zamanlı olarak gerçekleşir, bu nedenle tüm girdi verileri öğrenilenlerin varlığında analiz edilir ve etiketlenir.</a:t>
            </a:r>
            <a:endParaRPr>
              <a:solidFill>
                <a:srgbClr val="292929"/>
              </a:solidFill>
              <a:highlight>
                <a:srgbClr val="FFFFFF"/>
              </a:highlight>
            </a:endParaRPr>
          </a:p>
          <a:p>
            <a:pPr marL="749300" lvl="0" indent="-298450" algn="l" rtl="0">
              <a:lnSpc>
                <a:spcPct val="218181"/>
              </a:lnSpc>
              <a:spcBef>
                <a:spcPts val="0"/>
              </a:spcBef>
              <a:spcAft>
                <a:spcPts val="0"/>
              </a:spcAft>
              <a:buClr>
                <a:srgbClr val="292929"/>
              </a:buClr>
              <a:buSzPts val="1100"/>
              <a:buFont typeface="Arial"/>
              <a:buChar char="●"/>
            </a:pPr>
            <a:r>
              <a:rPr lang="tr">
                <a:solidFill>
                  <a:srgbClr val="292929"/>
                </a:solidFill>
                <a:highlight>
                  <a:srgbClr val="FFFFFF"/>
                </a:highlight>
              </a:rPr>
              <a:t>Etiketlenmemiş verileri bilgisayardan elde etmek, elle müdahale gerektiren etiketli verilerden daha kolaydır.</a:t>
            </a:r>
            <a:endParaRPr>
              <a:solidFill>
                <a:srgbClr val="292929"/>
              </a:solidFill>
              <a:highlight>
                <a:srgbClr val="FFFFFF"/>
              </a:highlight>
            </a:endParaRPr>
          </a:p>
          <a:p>
            <a:pPr marL="0" lvl="0" indent="0" algn="l" rtl="0">
              <a:lnSpc>
                <a:spcPct val="218181"/>
              </a:lnSpc>
              <a:spcBef>
                <a:spcPts val="1700"/>
              </a:spcBef>
              <a:spcAft>
                <a:spcPts val="0"/>
              </a:spcAft>
              <a:buNone/>
            </a:pPr>
            <a:endParaRPr>
              <a:solidFill>
                <a:srgbClr val="292929"/>
              </a:solidFill>
              <a:highlight>
                <a:srgbClr val="FFFFFF"/>
              </a:highlight>
            </a:endParaRPr>
          </a:p>
          <a:p>
            <a:pPr marL="0" lvl="0" indent="0" algn="l" rtl="0">
              <a:lnSpc>
                <a:spcPct val="218181"/>
              </a:lnSpc>
              <a:spcBef>
                <a:spcPts val="1700"/>
              </a:spcBef>
              <a:spcAft>
                <a:spcPts val="0"/>
              </a:spcAft>
              <a:buNone/>
            </a:pPr>
            <a:r>
              <a:rPr lang="tr">
                <a:solidFill>
                  <a:srgbClr val="292929"/>
                </a:solidFill>
                <a:highlight>
                  <a:srgbClr val="FF9900"/>
                </a:highlight>
              </a:rPr>
              <a:t>Örneğin, blogunuzun ziyaretçileri hakkında çok fazla veriniz olduğunu varsayalım. Benzer ziyaretçi gruplarını tespit etmeye çalışmak için bir kümeleme algoritması çalıştırmak isteyebilirsiniz (Şekil 1-8). Algoritmaya hiçbir zaman bir ziyaretçinin hangi gruba ait olduğunu söylemezsiniz: o bu bağlantıları sizin yardımınız olmadan bulur.</a:t>
            </a:r>
            <a:r>
              <a:rPr lang="tr">
                <a:solidFill>
                  <a:srgbClr val="292929"/>
                </a:solidFill>
                <a:highlight>
                  <a:srgbClr val="FFFFFF"/>
                </a:highlight>
              </a:rPr>
              <a:t> Örneğin, ziyaretçilerinizin %40'ının çizgi romanları seven ve genellikle blogunuzu akşamları okuyan erkekler olduğunu, %20'sinin ise hafta sonları ziyaret eden genç bilimkurgu severler olduğunu fark edebilirsiniz. Hiyerarşik bir kümeleme algoritması kullanırsanız, her grubu daha küçük gruplara da bölebilir. Bu, gönderilerinizi her grup için hedeflemenize yardımcı olabilir.</a:t>
            </a:r>
            <a:endParaRPr>
              <a:solidFill>
                <a:srgbClr val="292929"/>
              </a:solidFill>
              <a:highlight>
                <a:srgbClr val="FFFFFF"/>
              </a:highlight>
            </a:endParaRPr>
          </a:p>
          <a:p>
            <a:pPr marL="0" lvl="0" indent="0" algn="l" rtl="0">
              <a:spcBef>
                <a:spcPts val="0"/>
              </a:spcBef>
              <a:spcAft>
                <a:spcPts val="0"/>
              </a:spcAft>
              <a:buNone/>
            </a:pPr>
            <a:endParaRPr>
              <a:solidFill>
                <a:schemeClr val="dk1"/>
              </a:solidFill>
              <a:highlight>
                <a:srgbClr val="F3F0E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e9ea88d98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e9ea88d98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400">
              <a:solidFill>
                <a:schemeClr val="dk1"/>
              </a:solidFill>
              <a:latin typeface="Century"/>
              <a:ea typeface="Century"/>
              <a:cs typeface="Century"/>
              <a:sym typeface="Century"/>
            </a:endParaRPr>
          </a:p>
          <a:p>
            <a:pPr marL="0" lvl="0" indent="0" algn="l" rtl="0">
              <a:lnSpc>
                <a:spcPct val="115000"/>
              </a:lnSpc>
              <a:spcBef>
                <a:spcPts val="1200"/>
              </a:spcBef>
              <a:spcAft>
                <a:spcPts val="0"/>
              </a:spcAft>
              <a:buNone/>
            </a:pPr>
            <a:endParaRPr sz="1400">
              <a:solidFill>
                <a:schemeClr val="dk1"/>
              </a:solidFill>
              <a:latin typeface="Century"/>
              <a:ea typeface="Century"/>
              <a:cs typeface="Century"/>
              <a:sym typeface="Century"/>
            </a:endParaRPr>
          </a:p>
          <a:p>
            <a:pPr marL="0" lvl="0" indent="0" algn="l" rtl="0">
              <a:lnSpc>
                <a:spcPct val="115000"/>
              </a:lnSpc>
              <a:spcBef>
                <a:spcPts val="1200"/>
              </a:spcBef>
              <a:spcAft>
                <a:spcPts val="0"/>
              </a:spcAft>
              <a:buNone/>
            </a:pPr>
            <a:r>
              <a:rPr lang="tr" sz="1400">
                <a:solidFill>
                  <a:schemeClr val="dk1"/>
                </a:solidFill>
                <a:latin typeface="Century"/>
                <a:ea typeface="Century"/>
                <a:cs typeface="Century"/>
                <a:sym typeface="Century"/>
              </a:rPr>
              <a:t>temsil öğrenimi[1], bir sistemin ham verilerden özellik tespiti veya sınıflandırma için gereken temsilleri otomatik olarak keşfetmesine olanak tanıyan bir dizi tekniktir.</a:t>
            </a:r>
            <a:endParaRPr sz="1400">
              <a:solidFill>
                <a:schemeClr val="dk1"/>
              </a:solidFill>
              <a:latin typeface="Century"/>
              <a:ea typeface="Century"/>
              <a:cs typeface="Century"/>
              <a:sym typeface="Century"/>
            </a:endParaRPr>
          </a:p>
          <a:p>
            <a:pPr marL="457200" lvl="0" indent="0" algn="l" rtl="0">
              <a:lnSpc>
                <a:spcPct val="115000"/>
              </a:lnSpc>
              <a:spcBef>
                <a:spcPts val="1200"/>
              </a:spcBef>
              <a:spcAft>
                <a:spcPts val="0"/>
              </a:spcAft>
              <a:buNone/>
            </a:pPr>
            <a:r>
              <a:rPr lang="tr" sz="1400">
                <a:solidFill>
                  <a:schemeClr val="dk1"/>
                </a:solidFill>
                <a:latin typeface="Century"/>
                <a:ea typeface="Century"/>
                <a:cs typeface="Century"/>
                <a:sym typeface="Century"/>
              </a:rPr>
              <a:t>özellikle dolandırıcılık faaliyeti veya insan hataları veya hatalı ürünler için yararlı bir yetenek</a:t>
            </a:r>
            <a:endParaRPr sz="1400">
              <a:solidFill>
                <a:schemeClr val="dk1"/>
              </a:solidFill>
              <a:latin typeface="Century"/>
              <a:ea typeface="Century"/>
              <a:cs typeface="Century"/>
              <a:sym typeface="Century"/>
            </a:endParaRPr>
          </a:p>
          <a:p>
            <a:pPr marL="457200" lvl="0" indent="0" algn="l" rtl="0">
              <a:lnSpc>
                <a:spcPct val="115000"/>
              </a:lnSpc>
              <a:spcBef>
                <a:spcPts val="1200"/>
              </a:spcBef>
              <a:spcAft>
                <a:spcPts val="0"/>
              </a:spcAft>
              <a:buNone/>
            </a:pPr>
            <a:r>
              <a:rPr lang="tr" sz="1400">
                <a:solidFill>
                  <a:schemeClr val="dk1"/>
                </a:solidFill>
                <a:latin typeface="Century"/>
                <a:ea typeface="Century"/>
                <a:cs typeface="Century"/>
                <a:sym typeface="Century"/>
              </a:rPr>
              <a:t>, örneğin perakendecilerin hangi ürünlerin sıklıkla birlikte satın alındığını belirlemek için kullanabileceği bir yetenek.</a:t>
            </a:r>
            <a:endParaRPr/>
          </a:p>
          <a:p>
            <a:pPr marL="0" lvl="0" indent="0" algn="l" rtl="0">
              <a:spcBef>
                <a:spcPts val="1200"/>
              </a:spcBef>
              <a:spcAft>
                <a:spcPts val="0"/>
              </a:spcAft>
              <a:buNone/>
            </a:pPr>
            <a:endParaRPr/>
          </a:p>
          <a:p>
            <a:pPr marL="457200" lvl="0" indent="-317500" algn="l" rtl="0">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Müşteri Segmentasyonu</a:t>
            </a:r>
            <a:endParaRPr sz="1400">
              <a:solidFill>
                <a:schemeClr val="dk1"/>
              </a:solidFill>
              <a:latin typeface="Century"/>
              <a:ea typeface="Century"/>
              <a:cs typeface="Century"/>
              <a:sym typeface="Century"/>
            </a:endParaRPr>
          </a:p>
          <a:p>
            <a:pPr marL="457200" lvl="0" indent="-317500" algn="l" rtl="0">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Youtube Video Öneri Sistemi</a:t>
            </a:r>
            <a:endParaRPr sz="1400">
              <a:solidFill>
                <a:schemeClr val="dk1"/>
              </a:solidFill>
              <a:latin typeface="Century"/>
              <a:ea typeface="Century"/>
              <a:cs typeface="Century"/>
              <a:sym typeface="Century"/>
            </a:endParaRPr>
          </a:p>
          <a:p>
            <a:pPr marL="457200" lvl="0" indent="-317500" algn="l" rtl="0">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Grup, Sayfa Önerileri</a:t>
            </a:r>
            <a:endParaRPr sz="1400">
              <a:solidFill>
                <a:schemeClr val="dk1"/>
              </a:solidFill>
              <a:latin typeface="Century"/>
              <a:ea typeface="Century"/>
              <a:cs typeface="Century"/>
              <a:sym typeface="Century"/>
            </a:endParaRPr>
          </a:p>
          <a:p>
            <a:pPr marL="457200" lvl="0" indent="-317500" algn="l" rtl="0">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Reklam Önerme ve Yönlendirme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e6fd728e2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e6fd728e2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b="1"/>
              <a:t>Association rule; birliktelik kuralı</a:t>
            </a:r>
            <a:endParaRPr>
              <a:solidFill>
                <a:schemeClr val="dk1"/>
              </a:solidFill>
            </a:endParaRPr>
          </a:p>
          <a:p>
            <a:pPr marL="0" lvl="0" indent="0" algn="l" rtl="0">
              <a:spcBef>
                <a:spcPts val="0"/>
              </a:spcBef>
              <a:spcAft>
                <a:spcPts val="0"/>
              </a:spcAft>
              <a:buClr>
                <a:schemeClr val="dk1"/>
              </a:buClr>
              <a:buSzPts val="1100"/>
              <a:buFont typeface="Arial"/>
              <a:buNone/>
            </a:pPr>
            <a:r>
              <a:rPr lang="tr">
                <a:solidFill>
                  <a:schemeClr val="dk1"/>
                </a:solidFill>
              </a:rPr>
              <a:t>Son olarak, başka bir ortak denetimsiz görev, amacın büyük miktarda veriyi kazmak ve </a:t>
            </a:r>
            <a:r>
              <a:rPr lang="tr">
                <a:solidFill>
                  <a:schemeClr val="dk1"/>
                </a:solidFill>
                <a:highlight>
                  <a:srgbClr val="FFAB40"/>
                </a:highlight>
              </a:rPr>
              <a:t>nitelikler arasındaki ilginç ilişkileri keşfetmek</a:t>
            </a:r>
            <a:r>
              <a:rPr lang="tr">
                <a:solidFill>
                  <a:schemeClr val="dk1"/>
                </a:solidFill>
              </a:rPr>
              <a:t> olduğu birliktelik kuralı öğrenmesidir.(association rule learning)</a:t>
            </a:r>
            <a:endParaRPr>
              <a:solidFill>
                <a:schemeClr val="dk1"/>
              </a:solidFill>
            </a:endParaRPr>
          </a:p>
          <a:p>
            <a:pPr marL="0" lvl="0" indent="0" algn="l" rtl="0">
              <a:spcBef>
                <a:spcPts val="0"/>
              </a:spcBef>
              <a:spcAft>
                <a:spcPts val="0"/>
              </a:spcAft>
              <a:buNone/>
            </a:pPr>
            <a:endParaRPr b="1"/>
          </a:p>
          <a:p>
            <a:pPr marL="0" lvl="0" indent="0" algn="l" rtl="0">
              <a:spcBef>
                <a:spcPts val="0"/>
              </a:spcBef>
              <a:spcAft>
                <a:spcPts val="0"/>
              </a:spcAft>
              <a:buNone/>
            </a:pPr>
            <a:r>
              <a:rPr lang="tr"/>
              <a:t>ÖRN: mesela alışveriş yapılıyor. merket alışverişinde pazar günü yapılan alışverişlerde ekmek alan kişilerin sucuk ve peynir aldığı da görülüyor. burada bir birliktelik ve buna bağlı bir kümelemeden bahsedebiliriz. buna bağlı pazarlama teknikleri geliştirebiliriz.</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tr">
                <a:solidFill>
                  <a:schemeClr val="dk1"/>
                </a:solidFill>
              </a:rPr>
              <a:t>ÖRN: barbekü sosu ve patates cipsi satın alan kişilerin biftek satın alma eğiliminde olduğunu ortaya çıkarabilir. Bu nedenle, bu öğeleri birbirine yakın yerleştirmek isteyebilirsiniz.</a:t>
            </a:r>
            <a:endParaRPr/>
          </a:p>
          <a:p>
            <a:pPr marL="0" lvl="0" indent="0" algn="l" rtl="0">
              <a:spcBef>
                <a:spcPts val="0"/>
              </a:spcBef>
              <a:spcAft>
                <a:spcPts val="0"/>
              </a:spcAft>
              <a:buNone/>
            </a:pPr>
            <a:endParaRPr/>
          </a:p>
          <a:p>
            <a:pPr marL="0" lvl="0" indent="0" algn="l" rtl="0">
              <a:spcBef>
                <a:spcPts val="0"/>
              </a:spcBef>
              <a:spcAft>
                <a:spcPts val="0"/>
              </a:spcAft>
              <a:buNone/>
            </a:pPr>
            <a:r>
              <a:rPr lang="tr" b="1"/>
              <a:t>Visualization and Dimensionality Reduction</a:t>
            </a:r>
            <a:endParaRPr b="1"/>
          </a:p>
          <a:p>
            <a:pPr marL="0" lvl="0" indent="0" algn="l" rtl="0">
              <a:spcBef>
                <a:spcPts val="0"/>
              </a:spcBef>
              <a:spcAft>
                <a:spcPts val="0"/>
              </a:spcAft>
              <a:buNone/>
            </a:pPr>
            <a:r>
              <a:rPr lang="tr"/>
              <a:t>Görselleştirme algoritmaları, onlara çok sayıda karmaşık ve etiketlenmemiş veri beslersiniz ve kolayca çizilebilen verilerinizin 2B veya 3B temsilini verirler. Bu algoritmalar, verinin nasıl organize edildiğini anlayabilmeniz ve belki de şüpheli olmayan kalıpları belirleyebilmeniz için mümkün olduğu kadar çok yapıyı korumaya çalışır (örneğin, girdi alanındaki ayrı kümelerin görselleştirmede çakışmasını önlemeye çalışır).</a:t>
            </a:r>
            <a:endParaRPr/>
          </a:p>
          <a:p>
            <a:pPr marL="0" lvl="0" indent="0" algn="l" rtl="0">
              <a:spcBef>
                <a:spcPts val="0"/>
              </a:spcBef>
              <a:spcAft>
                <a:spcPts val="0"/>
              </a:spcAft>
              <a:buNone/>
            </a:pPr>
            <a:endParaRPr/>
          </a:p>
          <a:p>
            <a:pPr marL="0" lvl="0" indent="0" algn="l" rtl="0">
              <a:spcBef>
                <a:spcPts val="0"/>
              </a:spcBef>
              <a:spcAft>
                <a:spcPts val="0"/>
              </a:spcAft>
              <a:buNone/>
            </a:pPr>
            <a:r>
              <a:rPr lang="tr">
                <a:highlight>
                  <a:srgbClr val="FFAB40"/>
                </a:highlight>
              </a:rPr>
              <a:t>ÖRN: Boyut Azaltma:</a:t>
            </a:r>
            <a:r>
              <a:rPr lang="tr"/>
              <a:t> İlgili bir görev, amacın çok fazla bilgi kaybetmeden verileri basitleştirmek olduğu boyut azaltmadır. Bunu yapmanın bir yolu, birbiriyle ilişkili birkaç özelliği bir araya getirmektir. Örneğin,</a:t>
            </a:r>
            <a:r>
              <a:rPr lang="tr">
                <a:highlight>
                  <a:srgbClr val="FFAB40"/>
                </a:highlight>
              </a:rPr>
              <a:t> bir otomobilin kilometresi, yaşıyla güçlü bir şekilde ilişkili olabilir,</a:t>
            </a:r>
            <a:r>
              <a:rPr lang="tr"/>
              <a:t> bu nedenle boyut azaltma algoritması, </a:t>
            </a:r>
            <a:r>
              <a:rPr lang="tr">
                <a:highlight>
                  <a:srgbClr val="FFAB40"/>
                </a:highlight>
              </a:rPr>
              <a:t>bunları otomobilin aşınmasını ve yıpranmasını temsil eden tek bir özellikte</a:t>
            </a:r>
            <a:r>
              <a:rPr lang="tr"/>
              <a:t> birleştirecektir. Buna özellik çıkarma denir.</a:t>
            </a:r>
            <a:endParaRPr/>
          </a:p>
          <a:p>
            <a:pPr marL="0" lvl="0" indent="0" algn="l" rtl="0">
              <a:spcBef>
                <a:spcPts val="0"/>
              </a:spcBef>
              <a:spcAft>
                <a:spcPts val="0"/>
              </a:spcAft>
              <a:buNone/>
            </a:pPr>
            <a:endParaRPr/>
          </a:p>
          <a:p>
            <a:pPr marL="0" lvl="0" indent="0" algn="l" rtl="0">
              <a:spcBef>
                <a:spcPts val="0"/>
              </a:spcBef>
              <a:spcAft>
                <a:spcPts val="0"/>
              </a:spcAft>
              <a:buNone/>
            </a:pPr>
            <a:r>
              <a:rPr lang="tr" b="1"/>
              <a:t>Anomaly Detection: </a:t>
            </a:r>
            <a:endParaRPr b="1"/>
          </a:p>
          <a:p>
            <a:pPr marL="0" lvl="0" indent="0" algn="l" rtl="0">
              <a:spcBef>
                <a:spcPts val="0"/>
              </a:spcBef>
              <a:spcAft>
                <a:spcPts val="0"/>
              </a:spcAft>
              <a:buNone/>
            </a:pPr>
            <a:r>
              <a:rPr lang="tr"/>
              <a:t>örneğin, dolandırıcılığı önlemek için olağandışı kredi kartı işlemlerini tespit etmek, üretim hatalarını yakalamak veya bir veri kümesini başka bir öğrenme algoritmasına beslemeden önce aykırı değerleri otomatik olarak kaldırmak.()</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e7b3786f13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e7b3786f13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tr"/>
              <a:t>Kümeleme Analizi, veri analizinde önemli bir problemdir. Veri bilimcileri, hatalı çalışan sunucuları belirlemek, benzer ifade modellerine sahip genleri gruplamak ve çeşitli diğer uygulamaları gerçekleştirmek için kümelemeyi kullanır.</a:t>
            </a: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tr" sz="1050">
                <a:solidFill>
                  <a:srgbClr val="4A4A4A"/>
                </a:solidFill>
                <a:highlight>
                  <a:srgbClr val="FFFFFF"/>
                </a:highlight>
              </a:rPr>
              <a:t>Uygun planlama ile cluster mimarisinin uygulanabileceği servisler neredeyse sınırsız gibidir. Ancak pratikte en çok kullanılan bazı servisleri şu şekilde sıralayabiliriz;</a:t>
            </a:r>
            <a:endParaRPr sz="1050">
              <a:solidFill>
                <a:srgbClr val="4A4A4A"/>
              </a:solidFill>
              <a:highlight>
                <a:srgbClr val="FFFFFF"/>
              </a:highlight>
            </a:endParaRPr>
          </a:p>
          <a:p>
            <a:pPr marL="647700" lvl="0" indent="-295275" algn="l" rtl="0">
              <a:lnSpc>
                <a:spcPct val="115000"/>
              </a:lnSpc>
              <a:spcBef>
                <a:spcPts val="2200"/>
              </a:spcBef>
              <a:spcAft>
                <a:spcPts val="0"/>
              </a:spcAft>
              <a:buClr>
                <a:srgbClr val="4A4A4A"/>
              </a:buClr>
              <a:buSzPts val="1050"/>
              <a:buChar char="●"/>
            </a:pPr>
            <a:r>
              <a:rPr lang="tr" sz="1050">
                <a:solidFill>
                  <a:srgbClr val="4A4A4A"/>
                </a:solidFill>
                <a:highlight>
                  <a:srgbClr val="FFFFFF"/>
                </a:highlight>
              </a:rPr>
              <a:t>Mail servisleri (MS Exchange Server, Dovecot, Exim)</a:t>
            </a:r>
            <a:endParaRPr sz="1050">
              <a:solidFill>
                <a:srgbClr val="4A4A4A"/>
              </a:solidFill>
              <a:highlight>
                <a:srgbClr val="FFFFFF"/>
              </a:highlight>
            </a:endParaRPr>
          </a:p>
          <a:p>
            <a:pPr marL="647700" lvl="0" indent="-295275" algn="l" rtl="0">
              <a:lnSpc>
                <a:spcPct val="115000"/>
              </a:lnSpc>
              <a:spcBef>
                <a:spcPts val="0"/>
              </a:spcBef>
              <a:spcAft>
                <a:spcPts val="0"/>
              </a:spcAft>
              <a:buClr>
                <a:srgbClr val="4A4A4A"/>
              </a:buClr>
              <a:buSzPts val="1050"/>
              <a:buChar char="●"/>
            </a:pPr>
            <a:r>
              <a:rPr lang="tr" sz="1050">
                <a:solidFill>
                  <a:srgbClr val="4A4A4A"/>
                </a:solidFill>
                <a:highlight>
                  <a:srgbClr val="FFFFFF"/>
                </a:highlight>
              </a:rPr>
              <a:t>Uygulama servisleri IIS (Apache, Nginx, Internet Information Services)</a:t>
            </a:r>
            <a:endParaRPr sz="1050">
              <a:solidFill>
                <a:srgbClr val="4A4A4A"/>
              </a:solidFill>
              <a:highlight>
                <a:srgbClr val="FFFFFF"/>
              </a:highlight>
            </a:endParaRPr>
          </a:p>
          <a:p>
            <a:pPr marL="647700" lvl="0" indent="-295275" algn="l" rtl="0">
              <a:lnSpc>
                <a:spcPct val="115000"/>
              </a:lnSpc>
              <a:spcBef>
                <a:spcPts val="0"/>
              </a:spcBef>
              <a:spcAft>
                <a:spcPts val="0"/>
              </a:spcAft>
              <a:buClr>
                <a:srgbClr val="4A4A4A"/>
              </a:buClr>
              <a:buSzPts val="1050"/>
              <a:buChar char="●"/>
            </a:pPr>
            <a:r>
              <a:rPr lang="tr" sz="1050">
                <a:solidFill>
                  <a:srgbClr val="4A4A4A"/>
                </a:solidFill>
                <a:highlight>
                  <a:srgbClr val="FFFFFF"/>
                </a:highlight>
              </a:rPr>
              <a:t>Veri tabanı servisleri (MS SQL, MySQL, MariaDB, Postgresql)</a:t>
            </a:r>
            <a:endParaRPr sz="1050">
              <a:solidFill>
                <a:srgbClr val="4A4A4A"/>
              </a:solidFill>
              <a:highlight>
                <a:srgbClr val="FFFFFF"/>
              </a:highlight>
            </a:endParaRPr>
          </a:p>
          <a:p>
            <a:pPr marL="647700" lvl="0" indent="-295275" algn="l" rtl="0">
              <a:lnSpc>
                <a:spcPct val="115000"/>
              </a:lnSpc>
              <a:spcBef>
                <a:spcPts val="0"/>
              </a:spcBef>
              <a:spcAft>
                <a:spcPts val="0"/>
              </a:spcAft>
              <a:buClr>
                <a:srgbClr val="4A4A4A"/>
              </a:buClr>
              <a:buSzPts val="1050"/>
              <a:buChar char="●"/>
            </a:pPr>
            <a:r>
              <a:rPr lang="tr" sz="1050">
                <a:solidFill>
                  <a:srgbClr val="4A4A4A"/>
                </a:solidFill>
                <a:highlight>
                  <a:srgbClr val="FFFFFF"/>
                </a:highlight>
              </a:rPr>
              <a:t>File Server (Dosya paylaşım servisleri)</a:t>
            </a:r>
            <a:endParaRPr sz="1050">
              <a:solidFill>
                <a:srgbClr val="4A4A4A"/>
              </a:solidFill>
              <a:highlight>
                <a:srgbClr val="FFFFFF"/>
              </a:highlight>
            </a:endParaRPr>
          </a:p>
          <a:p>
            <a:pPr marL="0" lvl="0" indent="0" algn="l" rtl="0">
              <a:lnSpc>
                <a:spcPct val="140000"/>
              </a:lnSpc>
              <a:spcBef>
                <a:spcPts val="2200"/>
              </a:spcBef>
              <a:spcAft>
                <a:spcPts val="0"/>
              </a:spcAft>
              <a:buNone/>
            </a:pPr>
            <a:r>
              <a:rPr lang="tr" sz="1500" b="1">
                <a:solidFill>
                  <a:srgbClr val="333333"/>
                </a:solidFill>
                <a:highlight>
                  <a:srgbClr val="FFFFFF"/>
                </a:highlight>
              </a:rPr>
              <a:t>Cluster Yapıların Avantajları</a:t>
            </a:r>
            <a:endParaRPr sz="1500" b="1">
              <a:solidFill>
                <a:srgbClr val="333333"/>
              </a:solidFill>
              <a:highlight>
                <a:srgbClr val="FFFFFF"/>
              </a:highlight>
            </a:endParaRPr>
          </a:p>
          <a:p>
            <a:pPr marL="647700" lvl="0" indent="-295275" algn="l" rtl="0">
              <a:lnSpc>
                <a:spcPct val="115000"/>
              </a:lnSpc>
              <a:spcBef>
                <a:spcPts val="2200"/>
              </a:spcBef>
              <a:spcAft>
                <a:spcPts val="0"/>
              </a:spcAft>
              <a:buClr>
                <a:srgbClr val="4A4A4A"/>
              </a:buClr>
              <a:buSzPts val="1050"/>
              <a:buChar char="●"/>
            </a:pPr>
            <a:r>
              <a:rPr lang="tr" sz="1050">
                <a:solidFill>
                  <a:srgbClr val="4A4A4A"/>
                </a:solidFill>
                <a:highlight>
                  <a:srgbClr val="FFFFFF"/>
                </a:highlight>
              </a:rPr>
              <a:t>Donanımsal veya yazılımsal hatalar hızla algılanır ve sorunun olduğu node’un işlemleri başka bir node tarafından gerçekleştirilir. Bu özelliğiyle de cluster yapılar, özellikle kritik öneme sahip süreç ve uygulamalarda HA (high availability) konusunda oldukça önemlidir.</a:t>
            </a:r>
            <a:endParaRPr sz="1050">
              <a:solidFill>
                <a:srgbClr val="4A4A4A"/>
              </a:solidFill>
              <a:highlight>
                <a:srgbClr val="FFFFFF"/>
              </a:highlight>
            </a:endParaRPr>
          </a:p>
          <a:p>
            <a:pPr marL="647700" lvl="0" indent="-295275" algn="l" rtl="0">
              <a:lnSpc>
                <a:spcPct val="115000"/>
              </a:lnSpc>
              <a:spcBef>
                <a:spcPts val="0"/>
              </a:spcBef>
              <a:spcAft>
                <a:spcPts val="0"/>
              </a:spcAft>
              <a:buClr>
                <a:srgbClr val="4A4A4A"/>
              </a:buClr>
              <a:buSzPts val="1050"/>
              <a:buChar char="●"/>
            </a:pPr>
            <a:r>
              <a:rPr lang="tr" sz="1050">
                <a:solidFill>
                  <a:srgbClr val="4A4A4A"/>
                </a:solidFill>
                <a:highlight>
                  <a:srgbClr val="FFFFFF"/>
                </a:highlight>
              </a:rPr>
              <a:t>Cluster yapılarda bir node’un işlemleri başka bir node’a kolaylıkla taşınabildiğinden planlı bakım çalışmalarında istemcilerin kaynaklara ve hizmetlere erişimlerinde yaşanabilecek kesintiler azalacaktır.</a:t>
            </a:r>
            <a:endParaRPr sz="1050">
              <a:solidFill>
                <a:srgbClr val="4A4A4A"/>
              </a:solidFill>
              <a:highlight>
                <a:srgbClr val="FFFFFF"/>
              </a:highlight>
            </a:endParaRPr>
          </a:p>
          <a:p>
            <a:pPr marL="647700" lvl="0" indent="-295275" algn="l" rtl="0">
              <a:lnSpc>
                <a:spcPct val="115000"/>
              </a:lnSpc>
              <a:spcBef>
                <a:spcPts val="0"/>
              </a:spcBef>
              <a:spcAft>
                <a:spcPts val="0"/>
              </a:spcAft>
              <a:buClr>
                <a:srgbClr val="4A4A4A"/>
              </a:buClr>
              <a:buSzPts val="1050"/>
              <a:buChar char="●"/>
            </a:pPr>
            <a:r>
              <a:rPr lang="tr" sz="1050">
                <a:solidFill>
                  <a:srgbClr val="4A4A4A"/>
                </a:solidFill>
                <a:highlight>
                  <a:srgbClr val="FFFFFF"/>
                </a:highlight>
              </a:rPr>
              <a:t>Uygulamalar birden çok sunucuya dağıtıldığından yanıt sürelerinde iyileşmeler gözlenebilir.</a:t>
            </a:r>
            <a:endParaRPr sz="1050">
              <a:solidFill>
                <a:srgbClr val="4A4A4A"/>
              </a:solidFill>
              <a:highlight>
                <a:srgbClr val="FFFFFF"/>
              </a:highlight>
            </a:endParaRPr>
          </a:p>
          <a:p>
            <a:pPr marL="647700" lvl="0" indent="-295275" algn="l" rtl="0">
              <a:lnSpc>
                <a:spcPct val="115000"/>
              </a:lnSpc>
              <a:spcBef>
                <a:spcPts val="0"/>
              </a:spcBef>
              <a:spcAft>
                <a:spcPts val="0"/>
              </a:spcAft>
              <a:buClr>
                <a:srgbClr val="4A4A4A"/>
              </a:buClr>
              <a:buSzPts val="1050"/>
              <a:buChar char="●"/>
            </a:pPr>
            <a:r>
              <a:rPr lang="tr" sz="1050">
                <a:solidFill>
                  <a:srgbClr val="4A4A4A"/>
                </a:solidFill>
                <a:highlight>
                  <a:srgbClr val="FFFFFF"/>
                </a:highlight>
              </a:rPr>
              <a:t>Cluster üzerinde çalışan tüm node’lar ve kaynaklar, tek bir sunucuda barındırılıyormuş gibi yönetilebilir.</a:t>
            </a:r>
            <a:endParaRPr sz="1050">
              <a:solidFill>
                <a:srgbClr val="4A4A4A"/>
              </a:solidFill>
              <a:highlight>
                <a:srgbClr val="FFFFFF"/>
              </a:highlight>
            </a:endParaRPr>
          </a:p>
          <a:p>
            <a:pPr marL="647700" lvl="0" indent="-295275" algn="l" rtl="0">
              <a:lnSpc>
                <a:spcPct val="115000"/>
              </a:lnSpc>
              <a:spcBef>
                <a:spcPts val="0"/>
              </a:spcBef>
              <a:spcAft>
                <a:spcPts val="0"/>
              </a:spcAft>
              <a:buClr>
                <a:srgbClr val="4A4A4A"/>
              </a:buClr>
              <a:buSzPts val="1050"/>
              <a:buChar char="●"/>
            </a:pPr>
            <a:endParaRPr sz="1050">
              <a:solidFill>
                <a:srgbClr val="4A4A4A"/>
              </a:solidFill>
              <a:highlight>
                <a:srgbClr val="FFFFFF"/>
              </a:highlight>
            </a:endParaRPr>
          </a:p>
          <a:p>
            <a:pPr marL="0" lvl="0" indent="0" algn="l" rtl="0">
              <a:spcBef>
                <a:spcPts val="220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e49ba867b2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e49ba867b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entury"/>
              <a:buNone/>
              <a:defRPr sz="2800">
                <a:solidFill>
                  <a:schemeClr val="dk1"/>
                </a:solidFill>
                <a:latin typeface="Century"/>
                <a:ea typeface="Century"/>
                <a:cs typeface="Century"/>
                <a:sym typeface="Centur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1pPr>
            <a:lvl2pPr marL="914400" lvl="1"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2pPr>
            <a:lvl3pPr marL="1371600" lvl="2"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3pPr>
            <a:lvl4pPr marL="1828800" lvl="3"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4pPr>
            <a:lvl5pPr marL="2286000" lvl="4"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5pPr>
            <a:lvl6pPr marL="2743200" lvl="5"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6pPr>
            <a:lvl7pPr marL="3200400" lvl="6"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7pPr>
            <a:lvl8pPr marL="3657600" lvl="7"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8pPr>
            <a:lvl9pPr marL="4114800" lvl="8" indent="-3175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tr"/>
              <a:t>‹#›</a:t>
            </a:fld>
            <a:endParaRPr/>
          </a:p>
        </p:txBody>
      </p:sp>
      <p:sp>
        <p:nvSpPr>
          <p:cNvPr id="9" name="Google Shape;9;p1"/>
          <p:cNvSpPr/>
          <p:nvPr/>
        </p:nvSpPr>
        <p:spPr>
          <a:xfrm>
            <a:off x="0" y="4928400"/>
            <a:ext cx="9144000" cy="21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1"/>
              </a:highlight>
            </a:endParaRPr>
          </a:p>
        </p:txBody>
      </p:sp>
      <p:sp>
        <p:nvSpPr>
          <p:cNvPr id="10" name="Google Shape;10;p1"/>
          <p:cNvSpPr txBox="1"/>
          <p:nvPr/>
        </p:nvSpPr>
        <p:spPr>
          <a:xfrm>
            <a:off x="2642400" y="4835850"/>
            <a:ext cx="38592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 sz="1300">
                <a:solidFill>
                  <a:schemeClr val="lt1"/>
                </a:solidFill>
                <a:latin typeface="Fira Sans ExtraBold"/>
                <a:ea typeface="Fira Sans ExtraBold"/>
                <a:cs typeface="Fira Sans ExtraBold"/>
                <a:sym typeface="Fira Sans ExtraBold"/>
              </a:rPr>
              <a:t>globalaihub.com</a:t>
            </a:r>
            <a:endParaRPr sz="1300">
              <a:solidFill>
                <a:schemeClr val="lt1"/>
              </a:solidFill>
              <a:latin typeface="Fira Sans ExtraBold"/>
              <a:ea typeface="Fira Sans ExtraBold"/>
              <a:cs typeface="Fira Sans ExtraBold"/>
              <a:sym typeface="Fira Sans ExtraBold"/>
            </a:endParaRPr>
          </a:p>
        </p:txBody>
      </p:sp>
      <p:pic>
        <p:nvPicPr>
          <p:cNvPr id="11" name="Google Shape;11;p1"/>
          <p:cNvPicPr preferRelativeResize="0"/>
          <p:nvPr/>
        </p:nvPicPr>
        <p:blipFill rotWithShape="1">
          <a:blip r:embed="rId13">
            <a:alphaModFix/>
          </a:blip>
          <a:srcRect/>
          <a:stretch/>
        </p:blipFill>
        <p:spPr>
          <a:xfrm>
            <a:off x="7341000" y="114825"/>
            <a:ext cx="1680150" cy="2552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9.gif"/><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a:off x="437533" y="154545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Clr>
                <a:schemeClr val="dk1"/>
              </a:buClr>
              <a:buSzPts val="1100"/>
              <a:buFont typeface="Arial"/>
              <a:buNone/>
            </a:pPr>
            <a:r>
              <a:rPr lang="tr"/>
              <a:t>Unsupervised Learning</a:t>
            </a:r>
            <a:endParaRPr/>
          </a:p>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Clustering Types</a:t>
            </a:r>
            <a:endParaRPr/>
          </a:p>
        </p:txBody>
      </p:sp>
      <p:sp>
        <p:nvSpPr>
          <p:cNvPr id="159" name="Google Shape;159;p28"/>
          <p:cNvSpPr txBox="1">
            <a:spLocks noGrp="1"/>
          </p:cNvSpPr>
          <p:nvPr>
            <p:ph type="body" idx="1"/>
          </p:nvPr>
        </p:nvSpPr>
        <p:spPr>
          <a:xfrm>
            <a:off x="311700" y="1152475"/>
            <a:ext cx="5022600" cy="117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tr"/>
              <a:t>Affinity Propagation</a:t>
            </a:r>
            <a:endParaRPr/>
          </a:p>
          <a:p>
            <a:pPr marL="457200" lvl="0" indent="-317500" algn="l" rtl="0">
              <a:spcBef>
                <a:spcPts val="0"/>
              </a:spcBef>
              <a:spcAft>
                <a:spcPts val="0"/>
              </a:spcAft>
              <a:buSzPts val="1400"/>
              <a:buChar char="●"/>
            </a:pPr>
            <a:r>
              <a:rPr lang="tr"/>
              <a:t>Hierarchical Cluster Analysis (HCA)</a:t>
            </a:r>
            <a:endParaRPr/>
          </a:p>
          <a:p>
            <a:pPr marL="457200" lvl="0" indent="-317500" algn="l" rtl="0">
              <a:spcBef>
                <a:spcPts val="0"/>
              </a:spcBef>
              <a:spcAft>
                <a:spcPts val="0"/>
              </a:spcAft>
              <a:buSzPts val="1400"/>
              <a:buChar char="●"/>
            </a:pPr>
            <a:r>
              <a:rPr lang="tr"/>
              <a:t>Density-based Spatial Clustering (DBSCAN)</a:t>
            </a:r>
            <a:endParaRPr/>
          </a:p>
          <a:p>
            <a:pPr marL="457200" lvl="0" indent="-317500" algn="l" rtl="0">
              <a:lnSpc>
                <a:spcPct val="115000"/>
              </a:lnSpc>
              <a:spcBef>
                <a:spcPts val="0"/>
              </a:spcBef>
              <a:spcAft>
                <a:spcPts val="0"/>
              </a:spcAft>
              <a:buSzPts val="1400"/>
              <a:buChar char="●"/>
            </a:pPr>
            <a:r>
              <a:rPr lang="tr"/>
              <a:t>Centroid-based</a:t>
            </a:r>
            <a:endParaRPr/>
          </a:p>
        </p:txBody>
      </p:sp>
      <p:pic>
        <p:nvPicPr>
          <p:cNvPr id="160" name="Google Shape;160;p28"/>
          <p:cNvPicPr preferRelativeResize="0"/>
          <p:nvPr/>
        </p:nvPicPr>
        <p:blipFill rotWithShape="1">
          <a:blip r:embed="rId3">
            <a:alphaModFix/>
          </a:blip>
          <a:srcRect t="19432"/>
          <a:stretch/>
        </p:blipFill>
        <p:spPr>
          <a:xfrm>
            <a:off x="930775" y="2790925"/>
            <a:ext cx="5320539" cy="1733550"/>
          </a:xfrm>
          <a:prstGeom prst="rect">
            <a:avLst/>
          </a:prstGeom>
          <a:noFill/>
          <a:ln>
            <a:noFill/>
          </a:ln>
        </p:spPr>
      </p:pic>
      <p:pic>
        <p:nvPicPr>
          <p:cNvPr id="161" name="Google Shape;161;p28"/>
          <p:cNvPicPr preferRelativeResize="0"/>
          <p:nvPr/>
        </p:nvPicPr>
        <p:blipFill rotWithShape="1">
          <a:blip r:embed="rId4">
            <a:alphaModFix/>
          </a:blip>
          <a:srcRect t="5689" r="4534" b="8760"/>
          <a:stretch/>
        </p:blipFill>
        <p:spPr>
          <a:xfrm>
            <a:off x="6333050" y="2751788"/>
            <a:ext cx="1879025" cy="1811825"/>
          </a:xfrm>
          <a:prstGeom prst="rect">
            <a:avLst/>
          </a:prstGeom>
          <a:noFill/>
          <a:ln>
            <a:noFill/>
          </a:ln>
        </p:spPr>
      </p:pic>
      <p:pic>
        <p:nvPicPr>
          <p:cNvPr id="162" name="Google Shape;162;p28"/>
          <p:cNvPicPr preferRelativeResize="0"/>
          <p:nvPr/>
        </p:nvPicPr>
        <p:blipFill>
          <a:blip r:embed="rId5">
            <a:alphaModFix/>
          </a:blip>
          <a:stretch>
            <a:fillRect/>
          </a:stretch>
        </p:blipFill>
        <p:spPr>
          <a:xfrm>
            <a:off x="5501943" y="810150"/>
            <a:ext cx="2680109" cy="18630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74"/>
        <p:cNvGrpSpPr/>
        <p:nvPr/>
      </p:nvGrpSpPr>
      <p:grpSpPr>
        <a:xfrm>
          <a:off x="0" y="0"/>
          <a:ext cx="0" cy="0"/>
          <a:chOff x="0" y="0"/>
          <a:chExt cx="0" cy="0"/>
        </a:xfrm>
      </p:grpSpPr>
      <p:sp>
        <p:nvSpPr>
          <p:cNvPr id="175" name="Google Shape;175;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400"/>
              </a:spcAft>
              <a:buNone/>
            </a:pPr>
            <a:r>
              <a:rPr lang="tr" sz="2500">
                <a:solidFill>
                  <a:srgbClr val="202124"/>
                </a:solidFill>
                <a:highlight>
                  <a:srgbClr val="FFFFFF"/>
                </a:highlight>
              </a:rPr>
              <a:t>Hierarchical</a:t>
            </a:r>
            <a:r>
              <a:rPr lang="tr" sz="2500"/>
              <a:t> Clustering</a:t>
            </a:r>
            <a:endParaRPr sz="2500"/>
          </a:p>
        </p:txBody>
      </p:sp>
      <p:sp>
        <p:nvSpPr>
          <p:cNvPr id="176" name="Google Shape;176;p30"/>
          <p:cNvSpPr txBox="1">
            <a:spLocks noGrp="1"/>
          </p:cNvSpPr>
          <p:nvPr>
            <p:ph type="body" idx="1"/>
          </p:nvPr>
        </p:nvSpPr>
        <p:spPr>
          <a:xfrm>
            <a:off x="311700" y="1152475"/>
            <a:ext cx="41235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tr" sz="1500">
                <a:highlight>
                  <a:schemeClr val="lt1"/>
                </a:highlight>
              </a:rPr>
              <a:t>It separates data into levels and hierarchies based on their similarities.</a:t>
            </a:r>
            <a:endParaRPr sz="1500">
              <a:highlight>
                <a:schemeClr val="lt1"/>
              </a:highlight>
            </a:endParaRPr>
          </a:p>
          <a:p>
            <a:pPr marL="0" lvl="0" indent="0" algn="l" rtl="0">
              <a:lnSpc>
                <a:spcPct val="115000"/>
              </a:lnSpc>
              <a:spcBef>
                <a:spcPts val="0"/>
              </a:spcBef>
              <a:spcAft>
                <a:spcPts val="0"/>
              </a:spcAft>
              <a:buClr>
                <a:schemeClr val="dk1"/>
              </a:buClr>
              <a:buSzPts val="1100"/>
              <a:buFont typeface="Arial"/>
              <a:buNone/>
            </a:pPr>
            <a:endParaRPr sz="1500">
              <a:highlight>
                <a:schemeClr val="lt1"/>
              </a:highlight>
            </a:endParaRPr>
          </a:p>
          <a:p>
            <a:pPr marL="0" lvl="0" indent="0" algn="l" rtl="0">
              <a:lnSpc>
                <a:spcPct val="115000"/>
              </a:lnSpc>
              <a:spcBef>
                <a:spcPts val="0"/>
              </a:spcBef>
              <a:spcAft>
                <a:spcPts val="0"/>
              </a:spcAft>
              <a:buClr>
                <a:schemeClr val="dk1"/>
              </a:buClr>
              <a:buSzPts val="1100"/>
              <a:buFont typeface="Arial"/>
              <a:buNone/>
            </a:pPr>
            <a:r>
              <a:rPr lang="tr" sz="1500">
                <a:highlight>
                  <a:schemeClr val="lt1"/>
                </a:highlight>
              </a:rPr>
              <a:t>As a result of the created </a:t>
            </a:r>
            <a:r>
              <a:rPr lang="tr" sz="1500">
                <a:highlight>
                  <a:srgbClr val="C9DAF8"/>
                </a:highlight>
              </a:rPr>
              <a:t>hierarchy</a:t>
            </a:r>
            <a:r>
              <a:rPr lang="tr" sz="1500">
                <a:highlight>
                  <a:schemeClr val="lt1"/>
                </a:highlight>
              </a:rPr>
              <a:t>, tree-like hierarchical structures called </a:t>
            </a:r>
            <a:r>
              <a:rPr lang="tr" sz="1500">
                <a:highlight>
                  <a:srgbClr val="C9DAF8"/>
                </a:highlight>
              </a:rPr>
              <a:t>Dendrograms</a:t>
            </a:r>
            <a:r>
              <a:rPr lang="tr" sz="1500">
                <a:highlight>
                  <a:schemeClr val="lt1"/>
                </a:highlight>
              </a:rPr>
              <a:t> are formed.</a:t>
            </a:r>
            <a:endParaRPr sz="1500">
              <a:highlight>
                <a:schemeClr val="lt1"/>
              </a:highlight>
            </a:endParaRPr>
          </a:p>
          <a:p>
            <a:pPr marL="0" lvl="0" indent="0" algn="l" rtl="0">
              <a:lnSpc>
                <a:spcPct val="115000"/>
              </a:lnSpc>
              <a:spcBef>
                <a:spcPts val="0"/>
              </a:spcBef>
              <a:spcAft>
                <a:spcPts val="0"/>
              </a:spcAft>
              <a:buClr>
                <a:schemeClr val="dk1"/>
              </a:buClr>
              <a:buSzPts val="1100"/>
              <a:buFont typeface="Arial"/>
              <a:buNone/>
            </a:pPr>
            <a:endParaRPr sz="1500">
              <a:highlight>
                <a:schemeClr val="lt1"/>
              </a:highlight>
            </a:endParaRPr>
          </a:p>
          <a:p>
            <a:pPr marL="0" lvl="0" indent="0" algn="l" rtl="0">
              <a:lnSpc>
                <a:spcPct val="115000"/>
              </a:lnSpc>
              <a:spcBef>
                <a:spcPts val="0"/>
              </a:spcBef>
              <a:spcAft>
                <a:spcPts val="0"/>
              </a:spcAft>
              <a:buNone/>
            </a:pPr>
            <a:r>
              <a:rPr lang="tr" sz="1500">
                <a:highlight>
                  <a:schemeClr val="lt1"/>
                </a:highlight>
              </a:rPr>
              <a:t>The desired number of clusters can be selected by cutting the leafs (or arms) of the Dendrogram structure at the right level.</a:t>
            </a:r>
            <a:endParaRPr sz="1500">
              <a:highlight>
                <a:schemeClr val="lt1"/>
              </a:highlight>
            </a:endParaRPr>
          </a:p>
        </p:txBody>
      </p:sp>
      <p:pic>
        <p:nvPicPr>
          <p:cNvPr id="177" name="Google Shape;177;p30"/>
          <p:cNvPicPr preferRelativeResize="0"/>
          <p:nvPr/>
        </p:nvPicPr>
        <p:blipFill rotWithShape="1">
          <a:blip r:embed="rId3">
            <a:alphaModFix/>
          </a:blip>
          <a:srcRect t="8256"/>
          <a:stretch/>
        </p:blipFill>
        <p:spPr>
          <a:xfrm>
            <a:off x="4572000" y="1107974"/>
            <a:ext cx="4123474" cy="35053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10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10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10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10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fade">
                                      <p:cBhvr>
                                        <p:cTn id="27" dur="1000"/>
                                        <p:tgtEl>
                                          <p:spTgt spid="1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81"/>
        <p:cNvGrpSpPr/>
        <p:nvPr/>
      </p:nvGrpSpPr>
      <p:grpSpPr>
        <a:xfrm>
          <a:off x="0" y="0"/>
          <a:ext cx="0" cy="0"/>
          <a:chOff x="0" y="0"/>
          <a:chExt cx="0" cy="0"/>
        </a:xfrm>
      </p:grpSpPr>
      <p:sp>
        <p:nvSpPr>
          <p:cNvPr id="182" name="Google Shape;18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0"/>
              </a:spcAft>
              <a:buClr>
                <a:schemeClr val="dk1"/>
              </a:buClr>
              <a:buSzPct val="44000"/>
              <a:buFont typeface="Arial"/>
              <a:buNone/>
            </a:pPr>
            <a:r>
              <a:rPr lang="tr" sz="2500">
                <a:solidFill>
                  <a:srgbClr val="202124"/>
                </a:solidFill>
                <a:highlight>
                  <a:schemeClr val="lt1"/>
                </a:highlight>
              </a:rPr>
              <a:t>Hierarchical</a:t>
            </a:r>
            <a:r>
              <a:rPr lang="tr" sz="2500"/>
              <a:t> Clustering</a:t>
            </a:r>
            <a:endParaRPr/>
          </a:p>
          <a:p>
            <a:pPr marL="0" lvl="0" indent="0" algn="l" rtl="0">
              <a:spcBef>
                <a:spcPts val="400"/>
              </a:spcBef>
              <a:spcAft>
                <a:spcPts val="0"/>
              </a:spcAft>
              <a:buNone/>
            </a:pPr>
            <a:endParaRPr/>
          </a:p>
        </p:txBody>
      </p:sp>
      <p:sp>
        <p:nvSpPr>
          <p:cNvPr id="183" name="Google Shape;183;p31"/>
          <p:cNvSpPr txBox="1">
            <a:spLocks noGrp="1"/>
          </p:cNvSpPr>
          <p:nvPr>
            <p:ph type="body" idx="1"/>
          </p:nvPr>
        </p:nvSpPr>
        <p:spPr>
          <a:xfrm>
            <a:off x="311700" y="1152475"/>
            <a:ext cx="4452600" cy="35379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tr" sz="1500" b="1"/>
              <a:t>Hierarchical Clustering </a:t>
            </a:r>
            <a:r>
              <a:rPr lang="tr" sz="1500"/>
              <a:t>has two different working structures with similar logic;</a:t>
            </a:r>
            <a:endParaRPr sz="1500"/>
          </a:p>
          <a:p>
            <a:pPr marL="457200" lvl="0" indent="-323850" algn="l" rtl="0">
              <a:spcBef>
                <a:spcPts val="1200"/>
              </a:spcBef>
              <a:spcAft>
                <a:spcPts val="0"/>
              </a:spcAft>
              <a:buSzPts val="1500"/>
              <a:buChar char="●"/>
            </a:pPr>
            <a:r>
              <a:rPr lang="tr" sz="1500" b="1"/>
              <a:t>Agglomerative Clustering; </a:t>
            </a:r>
            <a:r>
              <a:rPr lang="tr" sz="1500"/>
              <a:t>It works on the principle of </a:t>
            </a:r>
            <a:r>
              <a:rPr lang="tr" sz="1500">
                <a:highlight>
                  <a:srgbClr val="C9DAF8"/>
                </a:highlight>
              </a:rPr>
              <a:t>part to whole</a:t>
            </a:r>
            <a:r>
              <a:rPr lang="tr" sz="1500"/>
              <a:t>. At first it sees all the data as a set. Clusters that are close to each other are combined to form other clusters.</a:t>
            </a:r>
            <a:endParaRPr sz="1500"/>
          </a:p>
          <a:p>
            <a:pPr marL="457200" lvl="0" indent="-323850" algn="l" rtl="0">
              <a:spcBef>
                <a:spcPts val="1200"/>
              </a:spcBef>
              <a:spcAft>
                <a:spcPts val="1200"/>
              </a:spcAft>
              <a:buSzPts val="1500"/>
              <a:buChar char="●"/>
            </a:pPr>
            <a:r>
              <a:rPr lang="tr" sz="1500" b="1"/>
              <a:t>Divisive Clustering; </a:t>
            </a:r>
            <a:r>
              <a:rPr lang="tr" sz="1500"/>
              <a:t>It works on the principle of </a:t>
            </a:r>
            <a:r>
              <a:rPr lang="tr" sz="1500">
                <a:highlight>
                  <a:srgbClr val="C9DAF8"/>
                </a:highlight>
              </a:rPr>
              <a:t>whole-to-part</a:t>
            </a:r>
            <a:r>
              <a:rPr lang="tr" sz="1500"/>
              <a:t>. All data forms a single cluster. Then, a new clustering operation based on proximity is performed within the cluster.</a:t>
            </a:r>
            <a:endParaRPr sz="1500" b="1"/>
          </a:p>
        </p:txBody>
      </p:sp>
      <p:pic>
        <p:nvPicPr>
          <p:cNvPr id="184" name="Google Shape;184;p31"/>
          <p:cNvPicPr preferRelativeResize="0"/>
          <p:nvPr/>
        </p:nvPicPr>
        <p:blipFill>
          <a:blip r:embed="rId3">
            <a:alphaModFix/>
          </a:blip>
          <a:stretch>
            <a:fillRect/>
          </a:stretch>
        </p:blipFill>
        <p:spPr>
          <a:xfrm>
            <a:off x="4572000" y="1537102"/>
            <a:ext cx="4260301" cy="20692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Google Shape;18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Hierarchical Clustering and Dendrogram</a:t>
            </a:r>
            <a:endParaRPr/>
          </a:p>
        </p:txBody>
      </p:sp>
      <p:sp>
        <p:nvSpPr>
          <p:cNvPr id="190" name="Google Shape;190;p32"/>
          <p:cNvSpPr txBox="1">
            <a:spLocks noGrp="1"/>
          </p:cNvSpPr>
          <p:nvPr>
            <p:ph type="body" idx="1"/>
          </p:nvPr>
        </p:nvSpPr>
        <p:spPr>
          <a:xfrm>
            <a:off x="311700" y="4035600"/>
            <a:ext cx="8520600" cy="623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 sz="1500">
                <a:solidFill>
                  <a:srgbClr val="292929"/>
                </a:solidFill>
                <a:highlight>
                  <a:schemeClr val="lt1"/>
                </a:highlight>
              </a:rPr>
              <a:t>Hierarchical Clustering; sorts data points into levels/hierarchies based on their similarity. After clustering, this hierarchy creates a tree-like structure called a Dendrogram.</a:t>
            </a:r>
            <a:endParaRPr sz="1500"/>
          </a:p>
        </p:txBody>
      </p:sp>
      <p:pic>
        <p:nvPicPr>
          <p:cNvPr id="191" name="Google Shape;191;p32"/>
          <p:cNvPicPr preferRelativeResize="0"/>
          <p:nvPr/>
        </p:nvPicPr>
        <p:blipFill>
          <a:blip r:embed="rId3">
            <a:alphaModFix/>
          </a:blip>
          <a:stretch>
            <a:fillRect/>
          </a:stretch>
        </p:blipFill>
        <p:spPr>
          <a:xfrm>
            <a:off x="1083788" y="1107913"/>
            <a:ext cx="3488218" cy="2927682"/>
          </a:xfrm>
          <a:prstGeom prst="rect">
            <a:avLst/>
          </a:prstGeom>
          <a:noFill/>
          <a:ln>
            <a:noFill/>
          </a:ln>
        </p:spPr>
      </p:pic>
      <p:pic>
        <p:nvPicPr>
          <p:cNvPr id="192" name="Google Shape;192;p32"/>
          <p:cNvPicPr preferRelativeResize="0"/>
          <p:nvPr/>
        </p:nvPicPr>
        <p:blipFill>
          <a:blip r:embed="rId4">
            <a:alphaModFix/>
          </a:blip>
          <a:stretch>
            <a:fillRect/>
          </a:stretch>
        </p:blipFill>
        <p:spPr>
          <a:xfrm>
            <a:off x="4572005" y="1107888"/>
            <a:ext cx="3488218" cy="2927700"/>
          </a:xfrm>
          <a:prstGeom prst="rect">
            <a:avLst/>
          </a:prstGeom>
          <a:noFill/>
          <a:ln>
            <a:noFill/>
          </a:ln>
        </p:spPr>
      </p:pic>
      <p:pic>
        <p:nvPicPr>
          <p:cNvPr id="193" name="Google Shape;193;p32"/>
          <p:cNvPicPr preferRelativeResize="0"/>
          <p:nvPr/>
        </p:nvPicPr>
        <p:blipFill>
          <a:blip r:embed="rId5">
            <a:alphaModFix/>
          </a:blip>
          <a:stretch>
            <a:fillRect/>
          </a:stretch>
        </p:blipFill>
        <p:spPr>
          <a:xfrm>
            <a:off x="8534300" y="4409925"/>
            <a:ext cx="572700" cy="57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7"/>
        <p:cNvGrpSpPr/>
        <p:nvPr/>
      </p:nvGrpSpPr>
      <p:grpSpPr>
        <a:xfrm>
          <a:off x="0" y="0"/>
          <a:ext cx="0" cy="0"/>
          <a:chOff x="0" y="0"/>
          <a:chExt cx="0" cy="0"/>
        </a:xfrm>
      </p:grpSpPr>
      <p:sp>
        <p:nvSpPr>
          <p:cNvPr id="198" name="Google Shape;19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Density-based Clustering</a:t>
            </a:r>
            <a:endParaRPr/>
          </a:p>
        </p:txBody>
      </p:sp>
      <p:sp>
        <p:nvSpPr>
          <p:cNvPr id="199" name="Google Shape;199;p3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tr" sz="1500">
                <a:highlight>
                  <a:schemeClr val="lt1"/>
                </a:highlight>
              </a:rPr>
              <a:t>It assumes that the data consists of distributions such as Gaussian distributions and performs clustering based on density.</a:t>
            </a:r>
            <a:endParaRPr sz="1500">
              <a:highlight>
                <a:schemeClr val="lt1"/>
              </a:highlight>
            </a:endParaRPr>
          </a:p>
          <a:p>
            <a:pPr marL="0" lvl="0" indent="0" algn="l" rtl="0">
              <a:lnSpc>
                <a:spcPct val="115000"/>
              </a:lnSpc>
              <a:spcBef>
                <a:spcPts val="0"/>
              </a:spcBef>
              <a:spcAft>
                <a:spcPts val="0"/>
              </a:spcAft>
              <a:buClr>
                <a:schemeClr val="dk1"/>
              </a:buClr>
              <a:buSzPts val="1100"/>
              <a:buFont typeface="Arial"/>
              <a:buNone/>
            </a:pPr>
            <a:endParaRPr sz="1500">
              <a:highlight>
                <a:schemeClr val="lt1"/>
              </a:highlight>
            </a:endParaRPr>
          </a:p>
          <a:p>
            <a:pPr marL="0" lvl="0" indent="0" algn="l" rtl="0">
              <a:lnSpc>
                <a:spcPct val="115000"/>
              </a:lnSpc>
              <a:spcBef>
                <a:spcPts val="0"/>
              </a:spcBef>
              <a:spcAft>
                <a:spcPts val="0"/>
              </a:spcAft>
              <a:buClr>
                <a:schemeClr val="dk1"/>
              </a:buClr>
              <a:buSzPts val="1100"/>
              <a:buFont typeface="Arial"/>
              <a:buNone/>
            </a:pPr>
            <a:r>
              <a:rPr lang="tr" sz="1500">
                <a:highlight>
                  <a:schemeClr val="lt1"/>
                </a:highlight>
              </a:rPr>
              <a:t>The greater the distance from the center of the distribution, the less likely a point will belong to the distribution.</a:t>
            </a:r>
            <a:endParaRPr sz="1500">
              <a:highlight>
                <a:schemeClr val="lt1"/>
              </a:highlight>
            </a:endParaRPr>
          </a:p>
          <a:p>
            <a:pPr marL="0" lvl="0" indent="0" algn="l" rtl="0">
              <a:lnSpc>
                <a:spcPct val="115000"/>
              </a:lnSpc>
              <a:spcBef>
                <a:spcPts val="0"/>
              </a:spcBef>
              <a:spcAft>
                <a:spcPts val="0"/>
              </a:spcAft>
              <a:buClr>
                <a:schemeClr val="dk1"/>
              </a:buClr>
              <a:buSzPts val="1100"/>
              <a:buFont typeface="Arial"/>
              <a:buNone/>
            </a:pPr>
            <a:endParaRPr sz="1500">
              <a:highlight>
                <a:schemeClr val="lt1"/>
              </a:highlight>
            </a:endParaRPr>
          </a:p>
          <a:p>
            <a:pPr marL="0" lvl="0" indent="0" algn="l" rtl="0">
              <a:lnSpc>
                <a:spcPct val="115000"/>
              </a:lnSpc>
              <a:spcBef>
                <a:spcPts val="0"/>
              </a:spcBef>
              <a:spcAft>
                <a:spcPts val="0"/>
              </a:spcAft>
              <a:buNone/>
            </a:pPr>
            <a:r>
              <a:rPr lang="tr" sz="1500">
                <a:highlight>
                  <a:schemeClr val="lt1"/>
                </a:highlight>
              </a:rPr>
              <a:t>It does not require the number of clusters, it determines the number of clusters based on the density in the data.</a:t>
            </a:r>
            <a:endParaRPr sz="1500">
              <a:highlight>
                <a:schemeClr val="lt1"/>
              </a:highlight>
            </a:endParaRPr>
          </a:p>
        </p:txBody>
      </p:sp>
      <p:pic>
        <p:nvPicPr>
          <p:cNvPr id="200" name="Google Shape;200;p33"/>
          <p:cNvPicPr preferRelativeResize="0"/>
          <p:nvPr/>
        </p:nvPicPr>
        <p:blipFill>
          <a:blip r:embed="rId3">
            <a:alphaModFix/>
          </a:blip>
          <a:stretch>
            <a:fillRect/>
          </a:stretch>
        </p:blipFill>
        <p:spPr>
          <a:xfrm>
            <a:off x="4655784" y="1152475"/>
            <a:ext cx="4176515" cy="3416400"/>
          </a:xfrm>
          <a:prstGeom prst="rect">
            <a:avLst/>
          </a:prstGeom>
          <a:noFill/>
          <a:ln>
            <a:noFill/>
          </a:ln>
        </p:spPr>
      </p:pic>
      <p:pic>
        <p:nvPicPr>
          <p:cNvPr id="201" name="Google Shape;201;p33"/>
          <p:cNvPicPr preferRelativeResize="0"/>
          <p:nvPr/>
        </p:nvPicPr>
        <p:blipFill>
          <a:blip r:embed="rId4">
            <a:alphaModFix/>
          </a:blip>
          <a:stretch>
            <a:fillRect/>
          </a:stretch>
        </p:blipFill>
        <p:spPr>
          <a:xfrm>
            <a:off x="8571300" y="4409925"/>
            <a:ext cx="572700" cy="572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animEffect transition="in" filter="fade">
                                      <p:cBhvr>
                                        <p:cTn id="7" dur="1000"/>
                                        <p:tgtEl>
                                          <p:spTgt spid="1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
                                            <p:txEl>
                                              <p:pRg st="1" end="1"/>
                                            </p:txEl>
                                          </p:spTgt>
                                        </p:tgtEl>
                                        <p:attrNameLst>
                                          <p:attrName>style.visibility</p:attrName>
                                        </p:attrNameLst>
                                      </p:cBhvr>
                                      <p:to>
                                        <p:strVal val="visible"/>
                                      </p:to>
                                    </p:set>
                                    <p:animEffect transition="in" filter="fade">
                                      <p:cBhvr>
                                        <p:cTn id="12" dur="1000"/>
                                        <p:tgtEl>
                                          <p:spTgt spid="1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9">
                                            <p:txEl>
                                              <p:pRg st="2" end="2"/>
                                            </p:txEl>
                                          </p:spTgt>
                                        </p:tgtEl>
                                        <p:attrNameLst>
                                          <p:attrName>style.visibility</p:attrName>
                                        </p:attrNameLst>
                                      </p:cBhvr>
                                      <p:to>
                                        <p:strVal val="visible"/>
                                      </p:to>
                                    </p:set>
                                    <p:animEffect transition="in" filter="fade">
                                      <p:cBhvr>
                                        <p:cTn id="17" dur="1000"/>
                                        <p:tgtEl>
                                          <p:spTgt spid="1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9">
                                            <p:txEl>
                                              <p:pRg st="3" end="3"/>
                                            </p:txEl>
                                          </p:spTgt>
                                        </p:tgtEl>
                                        <p:attrNameLst>
                                          <p:attrName>style.visibility</p:attrName>
                                        </p:attrNameLst>
                                      </p:cBhvr>
                                      <p:to>
                                        <p:strVal val="visible"/>
                                      </p:to>
                                    </p:set>
                                    <p:animEffect transition="in" filter="fade">
                                      <p:cBhvr>
                                        <p:cTn id="22" dur="1000"/>
                                        <p:tgtEl>
                                          <p:spTgt spid="1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9">
                                            <p:txEl>
                                              <p:pRg st="4" end="4"/>
                                            </p:txEl>
                                          </p:spTgt>
                                        </p:tgtEl>
                                        <p:attrNameLst>
                                          <p:attrName>style.visibility</p:attrName>
                                        </p:attrNameLst>
                                      </p:cBhvr>
                                      <p:to>
                                        <p:strVal val="visible"/>
                                      </p:to>
                                    </p:set>
                                    <p:animEffect transition="in" filter="fade">
                                      <p:cBhvr>
                                        <p:cTn id="27" dur="1000"/>
                                        <p:tgtEl>
                                          <p:spTgt spid="1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12"/>
        <p:cNvGrpSpPr/>
        <p:nvPr/>
      </p:nvGrpSpPr>
      <p:grpSpPr>
        <a:xfrm>
          <a:off x="0" y="0"/>
          <a:ext cx="0" cy="0"/>
          <a:chOff x="0" y="0"/>
          <a:chExt cx="0" cy="0"/>
        </a:xfrm>
      </p:grpSpPr>
      <p:sp>
        <p:nvSpPr>
          <p:cNvPr id="213" name="Google Shape;213;p3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K-Means Clustering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K-Means Clustering</a:t>
            </a:r>
            <a:endParaRPr/>
          </a:p>
        </p:txBody>
      </p:sp>
      <p:sp>
        <p:nvSpPr>
          <p:cNvPr id="219" name="Google Shape;219;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1500" b="1">
                <a:highlight>
                  <a:schemeClr val="lt1"/>
                </a:highlight>
              </a:rPr>
              <a:t>The K-Means </a:t>
            </a:r>
            <a:r>
              <a:rPr lang="tr" sz="1500">
                <a:highlight>
                  <a:schemeClr val="lt1"/>
                </a:highlight>
              </a:rPr>
              <a:t>algorithm tries to separate the samples in </a:t>
            </a:r>
            <a:r>
              <a:rPr lang="tr" sz="1500">
                <a:highlight>
                  <a:srgbClr val="C9DAF8"/>
                </a:highlight>
              </a:rPr>
              <a:t>n groups</a:t>
            </a:r>
            <a:r>
              <a:rPr lang="tr" sz="1500">
                <a:highlight>
                  <a:schemeClr val="lt1"/>
                </a:highlight>
              </a:rPr>
              <a:t> with </a:t>
            </a:r>
            <a:r>
              <a:rPr lang="tr" sz="1500">
                <a:highlight>
                  <a:srgbClr val="C9DAF8"/>
                </a:highlight>
              </a:rPr>
              <a:t>equal variance</a:t>
            </a:r>
            <a:r>
              <a:rPr lang="tr" sz="1500">
                <a:highlight>
                  <a:schemeClr val="lt1"/>
                </a:highlight>
              </a:rPr>
              <a:t>.</a:t>
            </a:r>
            <a:endParaRPr sz="1500">
              <a:highlight>
                <a:schemeClr val="lt1"/>
              </a:highlight>
            </a:endParaRPr>
          </a:p>
          <a:p>
            <a:pPr marL="0" lvl="0" indent="0" algn="l" rtl="0">
              <a:spcBef>
                <a:spcPts val="1200"/>
              </a:spcBef>
              <a:spcAft>
                <a:spcPts val="0"/>
              </a:spcAft>
              <a:buNone/>
            </a:pPr>
            <a:r>
              <a:rPr lang="tr" sz="1500">
                <a:highlight>
                  <a:schemeClr val="lt1"/>
                </a:highlight>
              </a:rPr>
              <a:t>This algorithm requires specifying the number of clusters. It scales well to a large number of samples and has been used in a wide variety of application areas in many different fields.</a:t>
            </a:r>
            <a:endParaRPr sz="1500">
              <a:highlight>
                <a:schemeClr val="lt1"/>
              </a:highlight>
            </a:endParaRPr>
          </a:p>
          <a:p>
            <a:pPr marL="0" lvl="0" indent="0" algn="l" rtl="0">
              <a:spcBef>
                <a:spcPts val="1200"/>
              </a:spcBef>
              <a:spcAft>
                <a:spcPts val="0"/>
              </a:spcAft>
              <a:buNone/>
            </a:pPr>
            <a:r>
              <a:rPr lang="tr" sz="1500">
                <a:highlight>
                  <a:schemeClr val="lt1"/>
                </a:highlight>
              </a:rPr>
              <a:t>The K-means algorithm aims to minimize an objective function known as the squared error function:</a:t>
            </a:r>
            <a:endParaRPr sz="1500">
              <a:highlight>
                <a:schemeClr val="lt1"/>
              </a:highlight>
            </a:endParaRPr>
          </a:p>
          <a:p>
            <a:pPr marL="0" lvl="0" indent="0" algn="l" rtl="0">
              <a:spcBef>
                <a:spcPts val="1200"/>
              </a:spcBef>
              <a:spcAft>
                <a:spcPts val="1200"/>
              </a:spcAft>
              <a:buNone/>
            </a:pPr>
            <a:endParaRPr sz="1500" b="1">
              <a:highlight>
                <a:schemeClr val="lt1"/>
              </a:highlight>
            </a:endParaRPr>
          </a:p>
        </p:txBody>
      </p:sp>
      <p:pic>
        <p:nvPicPr>
          <p:cNvPr id="220" name="Google Shape;220;p36"/>
          <p:cNvPicPr preferRelativeResize="0"/>
          <p:nvPr/>
        </p:nvPicPr>
        <p:blipFill>
          <a:blip r:embed="rId3">
            <a:alphaModFix/>
          </a:blip>
          <a:stretch>
            <a:fillRect/>
          </a:stretch>
        </p:blipFill>
        <p:spPr>
          <a:xfrm>
            <a:off x="3099540" y="2989050"/>
            <a:ext cx="2944925" cy="1243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10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24"/>
        <p:cNvGrpSpPr/>
        <p:nvPr/>
      </p:nvGrpSpPr>
      <p:grpSpPr>
        <a:xfrm>
          <a:off x="0" y="0"/>
          <a:ext cx="0" cy="0"/>
          <a:chOff x="0" y="0"/>
          <a:chExt cx="0" cy="0"/>
        </a:xfrm>
      </p:grpSpPr>
      <p:sp>
        <p:nvSpPr>
          <p:cNvPr id="225" name="Google Shape;22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K-Means Clustering</a:t>
            </a:r>
            <a:endParaRPr/>
          </a:p>
        </p:txBody>
      </p:sp>
      <p:sp>
        <p:nvSpPr>
          <p:cNvPr id="226" name="Google Shape;226;p37"/>
          <p:cNvSpPr txBox="1">
            <a:spLocks noGrp="1"/>
          </p:cNvSpPr>
          <p:nvPr>
            <p:ph type="body" idx="1"/>
          </p:nvPr>
        </p:nvSpPr>
        <p:spPr>
          <a:xfrm>
            <a:off x="311700" y="1152475"/>
            <a:ext cx="3753600" cy="3416400"/>
          </a:xfrm>
          <a:prstGeom prst="rect">
            <a:avLst/>
          </a:prstGeom>
        </p:spPr>
        <p:txBody>
          <a:bodyPr spcFirstLastPara="1" wrap="square" lIns="91425" tIns="91425" rIns="91425" bIns="91425" anchor="t" anchorCtr="0">
            <a:noAutofit/>
          </a:bodyPr>
          <a:lstStyle/>
          <a:p>
            <a:pPr marL="457200" lvl="0" indent="-323850" algn="l" rtl="0">
              <a:lnSpc>
                <a:spcPct val="105000"/>
              </a:lnSpc>
              <a:spcBef>
                <a:spcPts val="0"/>
              </a:spcBef>
              <a:spcAft>
                <a:spcPts val="0"/>
              </a:spcAft>
              <a:buSzPts val="1500"/>
              <a:buChar char="●"/>
            </a:pPr>
            <a:r>
              <a:rPr lang="tr" sz="1500"/>
              <a:t>Cluster center (centroid) is the arithmetic mean of all points belonging to the individual cluster.</a:t>
            </a:r>
            <a:endParaRPr sz="1500"/>
          </a:p>
          <a:p>
            <a:pPr marL="457200" lvl="0" indent="-323850" algn="l" rtl="0">
              <a:lnSpc>
                <a:spcPct val="105000"/>
              </a:lnSpc>
              <a:spcBef>
                <a:spcPts val="1000"/>
              </a:spcBef>
              <a:spcAft>
                <a:spcPts val="0"/>
              </a:spcAft>
              <a:buSzPts val="1500"/>
              <a:buChar char="●"/>
            </a:pPr>
            <a:r>
              <a:rPr lang="tr" sz="1500"/>
              <a:t>Each point is closer to its own cluster center than the other clusters’ center</a:t>
            </a:r>
            <a:endParaRPr sz="1500"/>
          </a:p>
          <a:p>
            <a:pPr marL="0" lvl="0" indent="0" algn="l" rtl="0">
              <a:lnSpc>
                <a:spcPct val="105000"/>
              </a:lnSpc>
              <a:spcBef>
                <a:spcPts val="1000"/>
              </a:spcBef>
              <a:spcAft>
                <a:spcPts val="1200"/>
              </a:spcAft>
              <a:buNone/>
            </a:pPr>
            <a:endParaRPr sz="1500"/>
          </a:p>
        </p:txBody>
      </p:sp>
      <p:pic>
        <p:nvPicPr>
          <p:cNvPr id="227" name="Google Shape;227;p37"/>
          <p:cNvPicPr preferRelativeResize="0"/>
          <p:nvPr/>
        </p:nvPicPr>
        <p:blipFill>
          <a:blip r:embed="rId3">
            <a:alphaModFix/>
          </a:blip>
          <a:stretch>
            <a:fillRect/>
          </a:stretch>
        </p:blipFill>
        <p:spPr>
          <a:xfrm>
            <a:off x="4124775" y="1289263"/>
            <a:ext cx="4658450" cy="3142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31"/>
        <p:cNvGrpSpPr/>
        <p:nvPr/>
      </p:nvGrpSpPr>
      <p:grpSpPr>
        <a:xfrm>
          <a:off x="0" y="0"/>
          <a:ext cx="0" cy="0"/>
          <a:chOff x="0" y="0"/>
          <a:chExt cx="0" cy="0"/>
        </a:xfrm>
      </p:grpSpPr>
      <p:sp>
        <p:nvSpPr>
          <p:cNvPr id="232" name="Google Shape;23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Step by Step K-Means Clustering</a:t>
            </a:r>
            <a:endParaRPr/>
          </a:p>
        </p:txBody>
      </p:sp>
      <p:sp>
        <p:nvSpPr>
          <p:cNvPr id="233" name="Google Shape;233;p3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lnSpc>
                <a:spcPct val="135714"/>
              </a:lnSpc>
              <a:spcBef>
                <a:spcPts val="0"/>
              </a:spcBef>
              <a:spcAft>
                <a:spcPts val="0"/>
              </a:spcAft>
              <a:buNone/>
            </a:pPr>
            <a:r>
              <a:rPr lang="tr" sz="1500" b="1">
                <a:highlight>
                  <a:srgbClr val="FFFFFE"/>
                </a:highlight>
              </a:rPr>
              <a:t>Step 1:</a:t>
            </a:r>
            <a:endParaRPr sz="1500" b="1">
              <a:highlight>
                <a:srgbClr val="FFFFFE"/>
              </a:highlight>
            </a:endParaRPr>
          </a:p>
          <a:p>
            <a:pPr marL="0" lvl="0" indent="0" algn="l" rtl="0">
              <a:lnSpc>
                <a:spcPct val="135714"/>
              </a:lnSpc>
              <a:spcBef>
                <a:spcPts val="0"/>
              </a:spcBef>
              <a:spcAft>
                <a:spcPts val="0"/>
              </a:spcAft>
              <a:buNone/>
            </a:pPr>
            <a:r>
              <a:rPr lang="tr" sz="1500" b="1">
                <a:highlight>
                  <a:srgbClr val="FFFFFE"/>
                </a:highlight>
              </a:rPr>
              <a:t>Random assignment of centroids</a:t>
            </a:r>
            <a:endParaRPr sz="1500" b="1">
              <a:highlight>
                <a:srgbClr val="FFFFFE"/>
              </a:highlight>
            </a:endParaRPr>
          </a:p>
          <a:p>
            <a:pPr marL="0" lvl="0" indent="0" algn="l" rtl="0">
              <a:lnSpc>
                <a:spcPct val="135714"/>
              </a:lnSpc>
              <a:spcBef>
                <a:spcPts val="0"/>
              </a:spcBef>
              <a:spcAft>
                <a:spcPts val="0"/>
              </a:spcAft>
              <a:buNone/>
            </a:pPr>
            <a:endParaRPr sz="1500" b="1">
              <a:highlight>
                <a:srgbClr val="FFFFFE"/>
              </a:highlight>
            </a:endParaRPr>
          </a:p>
          <a:p>
            <a:pPr marL="0" lvl="0" indent="0" algn="l" rtl="0">
              <a:lnSpc>
                <a:spcPct val="135714"/>
              </a:lnSpc>
              <a:spcBef>
                <a:spcPts val="0"/>
              </a:spcBef>
              <a:spcAft>
                <a:spcPts val="0"/>
              </a:spcAft>
              <a:buNone/>
            </a:pPr>
            <a:r>
              <a:rPr lang="tr" sz="1500">
                <a:highlight>
                  <a:srgbClr val="FFFFFE"/>
                </a:highlight>
              </a:rPr>
              <a:t>The algorithm chooses a random centroid for each cluster.</a:t>
            </a:r>
            <a:endParaRPr sz="1500">
              <a:highlight>
                <a:srgbClr val="FFFFFE"/>
              </a:highlight>
            </a:endParaRPr>
          </a:p>
          <a:p>
            <a:pPr marL="0" lvl="0" indent="0" algn="l" rtl="0">
              <a:lnSpc>
                <a:spcPct val="135714"/>
              </a:lnSpc>
              <a:spcBef>
                <a:spcPts val="0"/>
              </a:spcBef>
              <a:spcAft>
                <a:spcPts val="0"/>
              </a:spcAft>
              <a:buNone/>
            </a:pPr>
            <a:endParaRPr sz="1500">
              <a:highlight>
                <a:srgbClr val="FFFFFE"/>
              </a:highlight>
            </a:endParaRPr>
          </a:p>
          <a:p>
            <a:pPr marL="0" lvl="0" indent="0" algn="l" rtl="0">
              <a:lnSpc>
                <a:spcPct val="135714"/>
              </a:lnSpc>
              <a:spcBef>
                <a:spcPts val="0"/>
              </a:spcBef>
              <a:spcAft>
                <a:spcPts val="0"/>
              </a:spcAft>
              <a:buNone/>
            </a:pPr>
            <a:r>
              <a:rPr lang="tr" sz="1500">
                <a:highlight>
                  <a:srgbClr val="FFFFFE"/>
                </a:highlight>
              </a:rPr>
              <a:t>In our example, since k is chosen as 3, the algorithm randomly places 3 centroids in the distribution.</a:t>
            </a:r>
            <a:endParaRPr sz="1500">
              <a:highlight>
                <a:srgbClr val="FFFFFE"/>
              </a:highlight>
            </a:endParaRPr>
          </a:p>
        </p:txBody>
      </p:sp>
      <p:pic>
        <p:nvPicPr>
          <p:cNvPr id="234" name="Google Shape;234;p38"/>
          <p:cNvPicPr preferRelativeResize="0"/>
          <p:nvPr/>
        </p:nvPicPr>
        <p:blipFill rotWithShape="1">
          <a:blip r:embed="rId3">
            <a:alphaModFix/>
          </a:blip>
          <a:srcRect l="14551" t="8070" r="7299" b="13877"/>
          <a:stretch/>
        </p:blipFill>
        <p:spPr>
          <a:xfrm>
            <a:off x="5494425" y="1235788"/>
            <a:ext cx="3337875" cy="3249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animEffect transition="in" filter="fade">
                                      <p:cBhvr>
                                        <p:cTn id="7" dur="1000"/>
                                        <p:tgtEl>
                                          <p:spTgt spid="2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3">
                                            <p:txEl>
                                              <p:pRg st="1" end="1"/>
                                            </p:txEl>
                                          </p:spTgt>
                                        </p:tgtEl>
                                        <p:attrNameLst>
                                          <p:attrName>style.visibility</p:attrName>
                                        </p:attrNameLst>
                                      </p:cBhvr>
                                      <p:to>
                                        <p:strVal val="visible"/>
                                      </p:to>
                                    </p:set>
                                    <p:animEffect transition="in" filter="fade">
                                      <p:cBhvr>
                                        <p:cTn id="12" dur="1000"/>
                                        <p:tgtEl>
                                          <p:spTgt spid="2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3">
                                            <p:txEl>
                                              <p:pRg st="2" end="2"/>
                                            </p:txEl>
                                          </p:spTgt>
                                        </p:tgtEl>
                                        <p:attrNameLst>
                                          <p:attrName>style.visibility</p:attrName>
                                        </p:attrNameLst>
                                      </p:cBhvr>
                                      <p:to>
                                        <p:strVal val="visible"/>
                                      </p:to>
                                    </p:set>
                                    <p:animEffect transition="in" filter="fade">
                                      <p:cBhvr>
                                        <p:cTn id="17" dur="1000"/>
                                        <p:tgtEl>
                                          <p:spTgt spid="2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3">
                                            <p:txEl>
                                              <p:pRg st="3" end="3"/>
                                            </p:txEl>
                                          </p:spTgt>
                                        </p:tgtEl>
                                        <p:attrNameLst>
                                          <p:attrName>style.visibility</p:attrName>
                                        </p:attrNameLst>
                                      </p:cBhvr>
                                      <p:to>
                                        <p:strVal val="visible"/>
                                      </p:to>
                                    </p:set>
                                    <p:animEffect transition="in" filter="fade">
                                      <p:cBhvr>
                                        <p:cTn id="22" dur="1000"/>
                                        <p:tgtEl>
                                          <p:spTgt spid="2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3">
                                            <p:txEl>
                                              <p:pRg st="4" end="4"/>
                                            </p:txEl>
                                          </p:spTgt>
                                        </p:tgtEl>
                                        <p:attrNameLst>
                                          <p:attrName>style.visibility</p:attrName>
                                        </p:attrNameLst>
                                      </p:cBhvr>
                                      <p:to>
                                        <p:strVal val="visible"/>
                                      </p:to>
                                    </p:set>
                                    <p:animEffect transition="in" filter="fade">
                                      <p:cBhvr>
                                        <p:cTn id="27" dur="1000"/>
                                        <p:tgtEl>
                                          <p:spTgt spid="23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3">
                                            <p:txEl>
                                              <p:pRg st="5" end="5"/>
                                            </p:txEl>
                                          </p:spTgt>
                                        </p:tgtEl>
                                        <p:attrNameLst>
                                          <p:attrName>style.visibility</p:attrName>
                                        </p:attrNameLst>
                                      </p:cBhvr>
                                      <p:to>
                                        <p:strVal val="visible"/>
                                      </p:to>
                                    </p:set>
                                    <p:animEffect transition="in" filter="fade">
                                      <p:cBhvr>
                                        <p:cTn id="32" dur="1000"/>
                                        <p:tgtEl>
                                          <p:spTgt spid="23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38"/>
        <p:cNvGrpSpPr/>
        <p:nvPr/>
      </p:nvGrpSpPr>
      <p:grpSpPr>
        <a:xfrm>
          <a:off x="0" y="0"/>
          <a:ext cx="0" cy="0"/>
          <a:chOff x="0" y="0"/>
          <a:chExt cx="0" cy="0"/>
        </a:xfrm>
      </p:grpSpPr>
      <p:sp>
        <p:nvSpPr>
          <p:cNvPr id="239" name="Google Shape;239;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Determining the Optimum Value of k: Elbow Method</a:t>
            </a:r>
            <a:endParaRPr/>
          </a:p>
        </p:txBody>
      </p:sp>
      <p:sp>
        <p:nvSpPr>
          <p:cNvPr id="240" name="Google Shape;240;p39"/>
          <p:cNvSpPr txBox="1">
            <a:spLocks noGrp="1"/>
          </p:cNvSpPr>
          <p:nvPr>
            <p:ph type="body" idx="1"/>
          </p:nvPr>
        </p:nvSpPr>
        <p:spPr>
          <a:xfrm>
            <a:off x="311700" y="1152475"/>
            <a:ext cx="38115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1500"/>
              <a:t>It is a method used to determine the number of clusters when using the K-Means algorithm.</a:t>
            </a:r>
            <a:endParaRPr sz="1500"/>
          </a:p>
          <a:p>
            <a:pPr marL="457200" lvl="0" indent="-323850" algn="l" rtl="0">
              <a:spcBef>
                <a:spcPts val="1200"/>
              </a:spcBef>
              <a:spcAft>
                <a:spcPts val="0"/>
              </a:spcAft>
              <a:buSzPts val="1500"/>
              <a:buChar char="●"/>
            </a:pPr>
            <a:r>
              <a:rPr lang="tr" sz="1500"/>
              <a:t>Expresses the value graph of the cost function drawn for different k values</a:t>
            </a:r>
            <a:endParaRPr sz="1500"/>
          </a:p>
          <a:p>
            <a:pPr marL="457200" lvl="0" indent="-323850" algn="l" rtl="0">
              <a:spcBef>
                <a:spcPts val="1200"/>
              </a:spcBef>
              <a:spcAft>
                <a:spcPts val="0"/>
              </a:spcAft>
              <a:buSzPts val="1500"/>
              <a:buChar char="●"/>
            </a:pPr>
            <a:r>
              <a:rPr lang="tr" sz="1500"/>
              <a:t>Elbow point is taken in the drawn graph</a:t>
            </a:r>
            <a:endParaRPr sz="1500"/>
          </a:p>
          <a:p>
            <a:pPr marL="457200" lvl="0" indent="-323850" algn="l" rtl="0">
              <a:spcBef>
                <a:spcPts val="1000"/>
              </a:spcBef>
              <a:spcAft>
                <a:spcPts val="0"/>
              </a:spcAft>
              <a:buSzPts val="1500"/>
              <a:buChar char="●"/>
            </a:pPr>
            <a:r>
              <a:rPr lang="tr" sz="1500"/>
              <a:t>This point is usually close to the optimum number of clusters</a:t>
            </a:r>
            <a:endParaRPr sz="1500"/>
          </a:p>
          <a:p>
            <a:pPr marL="0" lvl="0" indent="0" algn="l" rtl="0">
              <a:spcBef>
                <a:spcPts val="1200"/>
              </a:spcBef>
              <a:spcAft>
                <a:spcPts val="1200"/>
              </a:spcAft>
              <a:buNone/>
            </a:pPr>
            <a:endParaRPr sz="1500"/>
          </a:p>
        </p:txBody>
      </p:sp>
      <p:pic>
        <p:nvPicPr>
          <p:cNvPr id="241" name="Google Shape;241;p39"/>
          <p:cNvPicPr preferRelativeResize="0"/>
          <p:nvPr/>
        </p:nvPicPr>
        <p:blipFill rotWithShape="1">
          <a:blip r:embed="rId3">
            <a:alphaModFix/>
          </a:blip>
          <a:srcRect t="3232" r="3044"/>
          <a:stretch/>
        </p:blipFill>
        <p:spPr>
          <a:xfrm>
            <a:off x="4394850" y="1207663"/>
            <a:ext cx="4476325" cy="3306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fade">
                                      <p:cBhvr>
                                        <p:cTn id="7" dur="10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What Will We Talk About Today?</a:t>
            </a:r>
            <a:endParaRPr/>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tr"/>
              <a:t>We will introduce Unsupervised Learning, one of the core topics of Machine Learning</a:t>
            </a:r>
            <a:endParaRPr/>
          </a:p>
          <a:p>
            <a:pPr marL="457200" lvl="0" indent="-317500" algn="l" rtl="0">
              <a:lnSpc>
                <a:spcPct val="150000"/>
              </a:lnSpc>
              <a:spcBef>
                <a:spcPts val="0"/>
              </a:spcBef>
              <a:spcAft>
                <a:spcPts val="0"/>
              </a:spcAft>
              <a:buSzPts val="1400"/>
              <a:buChar char="●"/>
            </a:pPr>
            <a:r>
              <a:rPr lang="tr"/>
              <a:t>With Unsupervised Learning, we will see the algorithms used in visualization, clustering, feature extraction, size reduction and examine these algorithms in depth</a:t>
            </a:r>
            <a:endParaRPr/>
          </a:p>
          <a:p>
            <a:pPr marL="457200" lvl="0" indent="-317500" algn="l" rtl="0">
              <a:lnSpc>
                <a:spcPct val="150000"/>
              </a:lnSpc>
              <a:spcBef>
                <a:spcPts val="0"/>
              </a:spcBef>
              <a:spcAft>
                <a:spcPts val="0"/>
              </a:spcAft>
              <a:buSzPts val="1400"/>
              <a:buChar char="●"/>
            </a:pPr>
            <a:r>
              <a:rPr lang="tr"/>
              <a:t>We will see step by step K-means algorithm, which is one of the most used algorithms in clustering</a:t>
            </a:r>
            <a:endParaRPr/>
          </a:p>
          <a:p>
            <a:pPr marL="457200" lvl="0" indent="-317500" algn="l" rtl="0">
              <a:lnSpc>
                <a:spcPct val="150000"/>
              </a:lnSpc>
              <a:spcBef>
                <a:spcPts val="0"/>
              </a:spcBef>
              <a:spcAft>
                <a:spcPts val="0"/>
              </a:spcAft>
              <a:buSzPts val="1400"/>
              <a:buChar char="●"/>
            </a:pPr>
            <a:r>
              <a:rPr lang="tr"/>
              <a:t>We will see step by step Principal Component Analysis (PCA) Algorithm, one of the most used algorithms in size reduction / visualization, and provide detailed explanations</a:t>
            </a:r>
            <a:endParaRPr/>
          </a:p>
          <a:p>
            <a:pPr marL="0" lvl="0" indent="0" algn="l" rtl="0">
              <a:lnSpc>
                <a:spcPct val="95000"/>
              </a:lnSpc>
              <a:spcBef>
                <a:spcPts val="1200"/>
              </a:spcBef>
              <a:spcAft>
                <a:spcPts val="1200"/>
              </a:spcAft>
              <a:buNone/>
            </a:pP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45"/>
        <p:cNvGrpSpPr/>
        <p:nvPr/>
      </p:nvGrpSpPr>
      <p:grpSpPr>
        <a:xfrm>
          <a:off x="0" y="0"/>
          <a:ext cx="0" cy="0"/>
          <a:chOff x="0" y="0"/>
          <a:chExt cx="0" cy="0"/>
        </a:xfrm>
      </p:grpSpPr>
      <p:sp>
        <p:nvSpPr>
          <p:cNvPr id="246" name="Google Shape;246;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35714"/>
              </a:lnSpc>
              <a:spcBef>
                <a:spcPts val="0"/>
              </a:spcBef>
              <a:spcAft>
                <a:spcPts val="0"/>
              </a:spcAft>
              <a:buNone/>
            </a:pPr>
            <a:r>
              <a:rPr lang="tr" sz="2500">
                <a:highlight>
                  <a:srgbClr val="FFFFFE"/>
                </a:highlight>
              </a:rPr>
              <a:t>Silhouette Score</a:t>
            </a:r>
            <a:endParaRPr sz="2500"/>
          </a:p>
        </p:txBody>
      </p:sp>
      <p:sp>
        <p:nvSpPr>
          <p:cNvPr id="247" name="Google Shape;247;p40"/>
          <p:cNvSpPr txBox="1">
            <a:spLocks noGrp="1"/>
          </p:cNvSpPr>
          <p:nvPr>
            <p:ph type="body" idx="1"/>
          </p:nvPr>
        </p:nvSpPr>
        <p:spPr>
          <a:xfrm>
            <a:off x="311700" y="1152475"/>
            <a:ext cx="4505400" cy="34164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tr" sz="1500" b="1">
                <a:highlight>
                  <a:srgbClr val="FFFFFE"/>
                </a:highlight>
              </a:rPr>
              <a:t>Silhouette Score; </a:t>
            </a:r>
            <a:r>
              <a:rPr lang="tr" sz="1500">
                <a:highlight>
                  <a:srgbClr val="FFFFFE"/>
                </a:highlight>
              </a:rPr>
              <a:t>It is a measure used to calculate how well a clustering technique clusters.</a:t>
            </a:r>
            <a:r>
              <a:rPr lang="tr" sz="1500"/>
              <a:t> It’s value ranges from -1 to 1. </a:t>
            </a:r>
            <a:endParaRPr sz="1500"/>
          </a:p>
          <a:p>
            <a:pPr marL="0" lvl="0" indent="0" algn="l" rtl="0">
              <a:spcBef>
                <a:spcPts val="0"/>
              </a:spcBef>
              <a:spcAft>
                <a:spcPts val="0"/>
              </a:spcAft>
              <a:buClr>
                <a:schemeClr val="dk1"/>
              </a:buClr>
              <a:buSzPts val="1100"/>
              <a:buFont typeface="Arial"/>
              <a:buNone/>
            </a:pPr>
            <a:r>
              <a:rPr lang="tr" sz="1500"/>
              <a:t>1: It means that the clusters are quite far apart and clearly distinguished.</a:t>
            </a:r>
            <a:endParaRPr sz="1500"/>
          </a:p>
          <a:p>
            <a:pPr marL="0" lvl="0" indent="0" algn="l" rtl="0">
              <a:spcBef>
                <a:spcPts val="1200"/>
              </a:spcBef>
              <a:spcAft>
                <a:spcPts val="0"/>
              </a:spcAft>
              <a:buClr>
                <a:schemeClr val="dk1"/>
              </a:buClr>
              <a:buSzPts val="1100"/>
              <a:buFont typeface="Arial"/>
              <a:buNone/>
            </a:pPr>
            <a:r>
              <a:rPr lang="tr" sz="1500"/>
              <a:t>0: It means that the distance between the clusters is reduced or the distance between the clusters is not important.</a:t>
            </a:r>
            <a:endParaRPr sz="1500"/>
          </a:p>
          <a:p>
            <a:pPr marL="0" lvl="0" indent="0" algn="l" rtl="0">
              <a:spcBef>
                <a:spcPts val="1200"/>
              </a:spcBef>
              <a:spcAft>
                <a:spcPts val="1200"/>
              </a:spcAft>
              <a:buClr>
                <a:schemeClr val="dk1"/>
              </a:buClr>
              <a:buSzPts val="1100"/>
              <a:buFont typeface="Arial"/>
              <a:buNone/>
            </a:pPr>
            <a:r>
              <a:rPr lang="tr" sz="1500"/>
              <a:t>-1: It means that the clusters are assigned incorrectly.</a:t>
            </a:r>
            <a:endParaRPr sz="1500"/>
          </a:p>
        </p:txBody>
      </p:sp>
      <p:pic>
        <p:nvPicPr>
          <p:cNvPr id="248" name="Google Shape;248;p40"/>
          <p:cNvPicPr preferRelativeResize="0"/>
          <p:nvPr/>
        </p:nvPicPr>
        <p:blipFill>
          <a:blip r:embed="rId3">
            <a:alphaModFix/>
          </a:blip>
          <a:stretch>
            <a:fillRect/>
          </a:stretch>
        </p:blipFill>
        <p:spPr>
          <a:xfrm>
            <a:off x="5601850" y="1142325"/>
            <a:ext cx="3230450" cy="2418475"/>
          </a:xfrm>
          <a:prstGeom prst="rect">
            <a:avLst/>
          </a:prstGeom>
          <a:noFill/>
          <a:ln>
            <a:noFill/>
          </a:ln>
        </p:spPr>
      </p:pic>
      <p:pic>
        <p:nvPicPr>
          <p:cNvPr id="249" name="Google Shape;249;p40"/>
          <p:cNvPicPr preferRelativeResize="0"/>
          <p:nvPr/>
        </p:nvPicPr>
        <p:blipFill rotWithShape="1">
          <a:blip r:embed="rId4">
            <a:alphaModFix/>
          </a:blip>
          <a:srcRect l="22688" t="28509" r="26837" b="28888"/>
          <a:stretch/>
        </p:blipFill>
        <p:spPr>
          <a:xfrm>
            <a:off x="5929761" y="3685400"/>
            <a:ext cx="2421750" cy="756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tr"/>
              <a:t>Step by Step K-Means</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sp>
        <p:nvSpPr>
          <p:cNvPr id="255" name="Google Shape;255;p4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lnSpcReduction="10000"/>
          </a:bodyPr>
          <a:lstStyle/>
          <a:p>
            <a:pPr marL="0" lvl="0" indent="0" algn="l" rtl="0">
              <a:lnSpc>
                <a:spcPct val="135714"/>
              </a:lnSpc>
              <a:spcBef>
                <a:spcPts val="0"/>
              </a:spcBef>
              <a:spcAft>
                <a:spcPts val="0"/>
              </a:spcAft>
              <a:buNone/>
            </a:pPr>
            <a:r>
              <a:rPr lang="tr" sz="1500" b="1">
                <a:highlight>
                  <a:srgbClr val="FFFFFE"/>
                </a:highlight>
              </a:rPr>
              <a:t>Step 2:</a:t>
            </a:r>
            <a:endParaRPr sz="1500" b="1">
              <a:highlight>
                <a:srgbClr val="FFFFFE"/>
              </a:highlight>
            </a:endParaRPr>
          </a:p>
          <a:p>
            <a:pPr marL="0" lvl="0" indent="0" algn="l" rtl="0">
              <a:lnSpc>
                <a:spcPct val="135714"/>
              </a:lnSpc>
              <a:spcBef>
                <a:spcPts val="0"/>
              </a:spcBef>
              <a:spcAft>
                <a:spcPts val="0"/>
              </a:spcAft>
              <a:buNone/>
            </a:pPr>
            <a:r>
              <a:rPr lang="tr" sz="1500" b="1">
                <a:highlight>
                  <a:srgbClr val="FFFFFE"/>
                </a:highlight>
              </a:rPr>
              <a:t>Creating of the First Clusters</a:t>
            </a:r>
            <a:endParaRPr sz="1500" b="1">
              <a:highlight>
                <a:srgbClr val="FFFFFE"/>
              </a:highlight>
            </a:endParaRPr>
          </a:p>
          <a:p>
            <a:pPr marL="0" lvl="0" indent="0" algn="l" rtl="0">
              <a:lnSpc>
                <a:spcPct val="135714"/>
              </a:lnSpc>
              <a:spcBef>
                <a:spcPts val="0"/>
              </a:spcBef>
              <a:spcAft>
                <a:spcPts val="0"/>
              </a:spcAft>
              <a:buNone/>
            </a:pPr>
            <a:br>
              <a:rPr lang="tr" sz="1500">
                <a:highlight>
                  <a:srgbClr val="FFFFFE"/>
                </a:highlight>
              </a:rPr>
            </a:br>
            <a:r>
              <a:rPr lang="tr" sz="1500">
                <a:highlight>
                  <a:srgbClr val="FFFFFE"/>
                </a:highlight>
              </a:rPr>
              <a:t>The algorithm includes each point in the cluster of the nearest centroid point to obtain the first k (number of clusters) clusters.</a:t>
            </a:r>
            <a:endParaRPr sz="1500">
              <a:highlight>
                <a:srgbClr val="FFFFFE"/>
              </a:highlight>
            </a:endParaRPr>
          </a:p>
          <a:p>
            <a:pPr marL="0" lvl="0" indent="0" algn="l" rtl="0">
              <a:lnSpc>
                <a:spcPct val="135714"/>
              </a:lnSpc>
              <a:spcBef>
                <a:spcPts val="0"/>
              </a:spcBef>
              <a:spcAft>
                <a:spcPts val="0"/>
              </a:spcAft>
              <a:buNone/>
            </a:pPr>
            <a:endParaRPr sz="1500">
              <a:highlight>
                <a:srgbClr val="FFFFFE"/>
              </a:highlight>
            </a:endParaRPr>
          </a:p>
          <a:p>
            <a:pPr marL="0" lvl="0" indent="0" algn="l" rtl="0">
              <a:lnSpc>
                <a:spcPct val="135714"/>
              </a:lnSpc>
              <a:spcBef>
                <a:spcPts val="0"/>
              </a:spcBef>
              <a:spcAft>
                <a:spcPts val="0"/>
              </a:spcAft>
              <a:buNone/>
            </a:pPr>
            <a:r>
              <a:rPr lang="tr" sz="1500">
                <a:highlight>
                  <a:srgbClr val="FFFFFE"/>
                </a:highlight>
              </a:rPr>
              <a:t>Distance is considered when assigning centroids, and one of the most common methods used is the Euclidean formula.</a:t>
            </a:r>
            <a:endParaRPr sz="1500">
              <a:highlight>
                <a:srgbClr val="FFFFFE"/>
              </a:highlight>
            </a:endParaRPr>
          </a:p>
        </p:txBody>
      </p:sp>
      <p:pic>
        <p:nvPicPr>
          <p:cNvPr id="256" name="Google Shape;256;p41"/>
          <p:cNvPicPr preferRelativeResize="0"/>
          <p:nvPr/>
        </p:nvPicPr>
        <p:blipFill rotWithShape="1">
          <a:blip r:embed="rId3">
            <a:alphaModFix/>
          </a:blip>
          <a:srcRect l="9159" t="3842" r="9354" b="12810"/>
          <a:stretch/>
        </p:blipFill>
        <p:spPr>
          <a:xfrm>
            <a:off x="6118011" y="1113513"/>
            <a:ext cx="2714289" cy="2714313"/>
          </a:xfrm>
          <a:prstGeom prst="rect">
            <a:avLst/>
          </a:prstGeom>
          <a:noFill/>
          <a:ln>
            <a:noFill/>
          </a:ln>
        </p:spPr>
      </p:pic>
      <p:pic>
        <p:nvPicPr>
          <p:cNvPr id="257" name="Google Shape;257;p41"/>
          <p:cNvPicPr preferRelativeResize="0"/>
          <p:nvPr/>
        </p:nvPicPr>
        <p:blipFill>
          <a:blip r:embed="rId4">
            <a:alphaModFix/>
          </a:blip>
          <a:stretch>
            <a:fillRect/>
          </a:stretch>
        </p:blipFill>
        <p:spPr>
          <a:xfrm>
            <a:off x="6752238" y="3827825"/>
            <a:ext cx="1445824" cy="903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1000"/>
                                        <p:tgtEl>
                                          <p:spTgt spid="2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5">
                                            <p:txEl>
                                              <p:pRg st="1" end="1"/>
                                            </p:txEl>
                                          </p:spTgt>
                                        </p:tgtEl>
                                        <p:attrNameLst>
                                          <p:attrName>style.visibility</p:attrName>
                                        </p:attrNameLst>
                                      </p:cBhvr>
                                      <p:to>
                                        <p:strVal val="visible"/>
                                      </p:to>
                                    </p:set>
                                    <p:animEffect transition="in" filter="fade">
                                      <p:cBhvr>
                                        <p:cTn id="12" dur="1000"/>
                                        <p:tgtEl>
                                          <p:spTgt spid="2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5">
                                            <p:txEl>
                                              <p:pRg st="2" end="2"/>
                                            </p:txEl>
                                          </p:spTgt>
                                        </p:tgtEl>
                                        <p:attrNameLst>
                                          <p:attrName>style.visibility</p:attrName>
                                        </p:attrNameLst>
                                      </p:cBhvr>
                                      <p:to>
                                        <p:strVal val="visible"/>
                                      </p:to>
                                    </p:set>
                                    <p:animEffect transition="in" filter="fade">
                                      <p:cBhvr>
                                        <p:cTn id="17" dur="1000"/>
                                        <p:tgtEl>
                                          <p:spTgt spid="2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5">
                                            <p:txEl>
                                              <p:pRg st="3" end="3"/>
                                            </p:txEl>
                                          </p:spTgt>
                                        </p:tgtEl>
                                        <p:attrNameLst>
                                          <p:attrName>style.visibility</p:attrName>
                                        </p:attrNameLst>
                                      </p:cBhvr>
                                      <p:to>
                                        <p:strVal val="visible"/>
                                      </p:to>
                                    </p:set>
                                    <p:animEffect transition="in" filter="fade">
                                      <p:cBhvr>
                                        <p:cTn id="22" dur="1000"/>
                                        <p:tgtEl>
                                          <p:spTgt spid="25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5">
                                            <p:txEl>
                                              <p:pRg st="4" end="4"/>
                                            </p:txEl>
                                          </p:spTgt>
                                        </p:tgtEl>
                                        <p:attrNameLst>
                                          <p:attrName>style.visibility</p:attrName>
                                        </p:attrNameLst>
                                      </p:cBhvr>
                                      <p:to>
                                        <p:strVal val="visible"/>
                                      </p:to>
                                    </p:set>
                                    <p:animEffect transition="in" filter="fade">
                                      <p:cBhvr>
                                        <p:cTn id="27" dur="1000"/>
                                        <p:tgtEl>
                                          <p:spTgt spid="2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61"/>
        <p:cNvGrpSpPr/>
        <p:nvPr/>
      </p:nvGrpSpPr>
      <p:grpSpPr>
        <a:xfrm>
          <a:off x="0" y="0"/>
          <a:ext cx="0" cy="0"/>
          <a:chOff x="0" y="0"/>
          <a:chExt cx="0" cy="0"/>
        </a:xfrm>
      </p:grpSpPr>
      <p:sp>
        <p:nvSpPr>
          <p:cNvPr id="262" name="Google Shape;262;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tr"/>
              <a:t>Step by Step K-Means</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sp>
        <p:nvSpPr>
          <p:cNvPr id="263" name="Google Shape;263;p42"/>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tr" sz="1500" b="1">
                <a:highlight>
                  <a:srgbClr val="FFFFFE"/>
                </a:highlight>
              </a:rPr>
              <a:t>Step 3:</a:t>
            </a:r>
            <a:endParaRPr sz="1500" b="1">
              <a:highlight>
                <a:srgbClr val="FFFFFE"/>
              </a:highlight>
            </a:endParaRPr>
          </a:p>
          <a:p>
            <a:pPr marL="0" lvl="0" indent="0" algn="l" rtl="0">
              <a:lnSpc>
                <a:spcPct val="135714"/>
              </a:lnSpc>
              <a:spcBef>
                <a:spcPts val="0"/>
              </a:spcBef>
              <a:spcAft>
                <a:spcPts val="0"/>
              </a:spcAft>
              <a:buNone/>
            </a:pPr>
            <a:r>
              <a:rPr lang="tr" sz="1500" b="1">
                <a:highlight>
                  <a:srgbClr val="FFFFFE"/>
                </a:highlight>
              </a:rPr>
              <a:t>Recalculation of Center</a:t>
            </a:r>
            <a:endParaRPr sz="1500" b="1">
              <a:highlight>
                <a:srgbClr val="FFFFFE"/>
              </a:highlight>
            </a:endParaRPr>
          </a:p>
          <a:p>
            <a:pPr marL="0" lvl="0" indent="0" algn="l" rtl="0">
              <a:lnSpc>
                <a:spcPct val="135714"/>
              </a:lnSpc>
              <a:spcBef>
                <a:spcPts val="0"/>
              </a:spcBef>
              <a:spcAft>
                <a:spcPts val="0"/>
              </a:spcAft>
              <a:buNone/>
            </a:pPr>
            <a:endParaRPr sz="1500" b="1">
              <a:highlight>
                <a:srgbClr val="FFFFFE"/>
              </a:highlight>
            </a:endParaRPr>
          </a:p>
          <a:p>
            <a:pPr marL="0" lvl="0" indent="0" algn="l" rtl="0">
              <a:lnSpc>
                <a:spcPct val="135714"/>
              </a:lnSpc>
              <a:spcBef>
                <a:spcPts val="0"/>
              </a:spcBef>
              <a:spcAft>
                <a:spcPts val="0"/>
              </a:spcAft>
              <a:buNone/>
            </a:pPr>
            <a:r>
              <a:rPr lang="tr" sz="1500">
                <a:highlight>
                  <a:srgbClr val="FFFFFE"/>
                </a:highlight>
              </a:rPr>
              <a:t>For each cluster, the algorithm recalculates the centroid by averaging all the points in the cluster.</a:t>
            </a:r>
            <a:endParaRPr sz="1500">
              <a:highlight>
                <a:srgbClr val="FFFFFE"/>
              </a:highlight>
            </a:endParaRPr>
          </a:p>
          <a:p>
            <a:pPr marL="0" lvl="0" indent="0" algn="l" rtl="0">
              <a:lnSpc>
                <a:spcPct val="135714"/>
              </a:lnSpc>
              <a:spcBef>
                <a:spcPts val="0"/>
              </a:spcBef>
              <a:spcAft>
                <a:spcPts val="0"/>
              </a:spcAft>
              <a:buNone/>
            </a:pPr>
            <a:endParaRPr sz="1500">
              <a:highlight>
                <a:srgbClr val="FFFFFE"/>
              </a:highlight>
            </a:endParaRPr>
          </a:p>
          <a:p>
            <a:pPr marL="0" lvl="0" indent="0" algn="l" rtl="0">
              <a:lnSpc>
                <a:spcPct val="135714"/>
              </a:lnSpc>
              <a:spcBef>
                <a:spcPts val="0"/>
              </a:spcBef>
              <a:spcAft>
                <a:spcPts val="0"/>
              </a:spcAft>
              <a:buNone/>
            </a:pPr>
            <a:r>
              <a:rPr lang="tr" sz="1500">
                <a:highlight>
                  <a:srgbClr val="FFFFFE"/>
                </a:highlight>
              </a:rPr>
              <a:t>Changes in centers are indicated by arrows in the figure. As the centers change, the algorithm reassigns the points to the nearest centre.</a:t>
            </a:r>
            <a:endParaRPr sz="1500">
              <a:highlight>
                <a:srgbClr val="FFFFFE"/>
              </a:highlight>
            </a:endParaRPr>
          </a:p>
        </p:txBody>
      </p:sp>
      <p:pic>
        <p:nvPicPr>
          <p:cNvPr id="264" name="Google Shape;264;p42"/>
          <p:cNvPicPr preferRelativeResize="0"/>
          <p:nvPr/>
        </p:nvPicPr>
        <p:blipFill rotWithShape="1">
          <a:blip r:embed="rId3">
            <a:alphaModFix/>
          </a:blip>
          <a:srcRect l="17492" t="3577" r="10132" b="13606"/>
          <a:stretch/>
        </p:blipFill>
        <p:spPr>
          <a:xfrm>
            <a:off x="5333325" y="1105575"/>
            <a:ext cx="3498975" cy="3510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3">
                                            <p:txEl>
                                              <p:pRg st="0" end="0"/>
                                            </p:txEl>
                                          </p:spTgt>
                                        </p:tgtEl>
                                        <p:attrNameLst>
                                          <p:attrName>style.visibility</p:attrName>
                                        </p:attrNameLst>
                                      </p:cBhvr>
                                      <p:to>
                                        <p:strVal val="visible"/>
                                      </p:to>
                                    </p:set>
                                    <p:animEffect transition="in" filter="fade">
                                      <p:cBhvr>
                                        <p:cTn id="7" dur="1000"/>
                                        <p:tgtEl>
                                          <p:spTgt spid="2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3">
                                            <p:txEl>
                                              <p:pRg st="1" end="1"/>
                                            </p:txEl>
                                          </p:spTgt>
                                        </p:tgtEl>
                                        <p:attrNameLst>
                                          <p:attrName>style.visibility</p:attrName>
                                        </p:attrNameLst>
                                      </p:cBhvr>
                                      <p:to>
                                        <p:strVal val="visible"/>
                                      </p:to>
                                    </p:set>
                                    <p:animEffect transition="in" filter="fade">
                                      <p:cBhvr>
                                        <p:cTn id="12" dur="1000"/>
                                        <p:tgtEl>
                                          <p:spTgt spid="2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3">
                                            <p:txEl>
                                              <p:pRg st="2" end="2"/>
                                            </p:txEl>
                                          </p:spTgt>
                                        </p:tgtEl>
                                        <p:attrNameLst>
                                          <p:attrName>style.visibility</p:attrName>
                                        </p:attrNameLst>
                                      </p:cBhvr>
                                      <p:to>
                                        <p:strVal val="visible"/>
                                      </p:to>
                                    </p:set>
                                    <p:animEffect transition="in" filter="fade">
                                      <p:cBhvr>
                                        <p:cTn id="17" dur="1000"/>
                                        <p:tgtEl>
                                          <p:spTgt spid="2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3">
                                            <p:txEl>
                                              <p:pRg st="3" end="3"/>
                                            </p:txEl>
                                          </p:spTgt>
                                        </p:tgtEl>
                                        <p:attrNameLst>
                                          <p:attrName>style.visibility</p:attrName>
                                        </p:attrNameLst>
                                      </p:cBhvr>
                                      <p:to>
                                        <p:strVal val="visible"/>
                                      </p:to>
                                    </p:set>
                                    <p:animEffect transition="in" filter="fade">
                                      <p:cBhvr>
                                        <p:cTn id="22" dur="1000"/>
                                        <p:tgtEl>
                                          <p:spTgt spid="2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3">
                                            <p:txEl>
                                              <p:pRg st="4" end="4"/>
                                            </p:txEl>
                                          </p:spTgt>
                                        </p:tgtEl>
                                        <p:attrNameLst>
                                          <p:attrName>style.visibility</p:attrName>
                                        </p:attrNameLst>
                                      </p:cBhvr>
                                      <p:to>
                                        <p:strVal val="visible"/>
                                      </p:to>
                                    </p:set>
                                    <p:animEffect transition="in" filter="fade">
                                      <p:cBhvr>
                                        <p:cTn id="27" dur="1000"/>
                                        <p:tgtEl>
                                          <p:spTgt spid="2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3">
                                            <p:txEl>
                                              <p:pRg st="5" end="5"/>
                                            </p:txEl>
                                          </p:spTgt>
                                        </p:tgtEl>
                                        <p:attrNameLst>
                                          <p:attrName>style.visibility</p:attrName>
                                        </p:attrNameLst>
                                      </p:cBhvr>
                                      <p:to>
                                        <p:strVal val="visible"/>
                                      </p:to>
                                    </p:set>
                                    <p:animEffect transition="in" filter="fade">
                                      <p:cBhvr>
                                        <p:cTn id="32" dur="1000"/>
                                        <p:tgtEl>
                                          <p:spTgt spid="2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tr"/>
              <a:t>Step by Step K-Means</a:t>
            </a:r>
            <a:endParaRPr/>
          </a:p>
          <a:p>
            <a:pPr marL="0" lvl="0" indent="0" algn="l" rtl="0">
              <a:spcBef>
                <a:spcPts val="0"/>
              </a:spcBef>
              <a:spcAft>
                <a:spcPts val="0"/>
              </a:spcAft>
              <a:buNone/>
            </a:pPr>
            <a:endParaRPr/>
          </a:p>
        </p:txBody>
      </p:sp>
      <p:sp>
        <p:nvSpPr>
          <p:cNvPr id="270" name="Google Shape;270;p4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tr" sz="1500" b="1">
                <a:highlight>
                  <a:srgbClr val="FFFFFE"/>
                </a:highlight>
              </a:rPr>
              <a:t>Step 4: </a:t>
            </a:r>
            <a:endParaRPr sz="1500" b="1">
              <a:highlight>
                <a:srgbClr val="FFFFFE"/>
              </a:highlight>
            </a:endParaRPr>
          </a:p>
          <a:p>
            <a:pPr marL="0" lvl="0" indent="0" algn="l" rtl="0">
              <a:lnSpc>
                <a:spcPct val="135714"/>
              </a:lnSpc>
              <a:spcBef>
                <a:spcPts val="0"/>
              </a:spcBef>
              <a:spcAft>
                <a:spcPts val="0"/>
              </a:spcAft>
              <a:buNone/>
            </a:pPr>
            <a:r>
              <a:rPr lang="tr" sz="1500" b="1">
                <a:highlight>
                  <a:srgbClr val="FFFFFE"/>
                </a:highlight>
              </a:rPr>
              <a:t>Reassignments and Clusters</a:t>
            </a:r>
            <a:endParaRPr sz="1500" b="1">
              <a:highlight>
                <a:srgbClr val="FFFFFE"/>
              </a:highlight>
            </a:endParaRPr>
          </a:p>
          <a:p>
            <a:pPr marL="0" lvl="0" indent="0" algn="l" rtl="0">
              <a:lnSpc>
                <a:spcPct val="135714"/>
              </a:lnSpc>
              <a:spcBef>
                <a:spcPts val="0"/>
              </a:spcBef>
              <a:spcAft>
                <a:spcPts val="0"/>
              </a:spcAft>
              <a:buNone/>
            </a:pPr>
            <a:endParaRPr sz="1500" b="1">
              <a:highlight>
                <a:srgbClr val="FFFFFE"/>
              </a:highlight>
            </a:endParaRPr>
          </a:p>
          <a:p>
            <a:pPr marL="0" lvl="0" indent="0" algn="l" rtl="0">
              <a:lnSpc>
                <a:spcPct val="135714"/>
              </a:lnSpc>
              <a:spcBef>
                <a:spcPts val="0"/>
              </a:spcBef>
              <a:spcAft>
                <a:spcPts val="0"/>
              </a:spcAft>
              <a:buNone/>
            </a:pPr>
            <a:r>
              <a:rPr lang="tr" sz="1500">
                <a:highlight>
                  <a:srgbClr val="FFFFFE"/>
                </a:highlight>
              </a:rPr>
              <a:t>The algorithm repeats the calculation of the center points and the assignment of the points until the points stop changing the sets. When clustering large datasets, you use other criteria instead, stopping the algorithm before it reaches convergence.</a:t>
            </a:r>
            <a:endParaRPr sz="1500">
              <a:highlight>
                <a:srgbClr val="FFFFFE"/>
              </a:highlight>
            </a:endParaRPr>
          </a:p>
        </p:txBody>
      </p:sp>
      <p:pic>
        <p:nvPicPr>
          <p:cNvPr id="271" name="Google Shape;271;p43"/>
          <p:cNvPicPr preferRelativeResize="0"/>
          <p:nvPr/>
        </p:nvPicPr>
        <p:blipFill rotWithShape="1">
          <a:blip r:embed="rId3">
            <a:alphaModFix/>
          </a:blip>
          <a:srcRect l="17812" t="3044" r="8430" b="14671"/>
          <a:stretch/>
        </p:blipFill>
        <p:spPr>
          <a:xfrm>
            <a:off x="5426750" y="1152475"/>
            <a:ext cx="3405550" cy="3483975"/>
          </a:xfrm>
          <a:prstGeom prst="rect">
            <a:avLst/>
          </a:prstGeom>
          <a:noFill/>
          <a:ln>
            <a:noFill/>
          </a:ln>
        </p:spPr>
      </p:pic>
      <p:pic>
        <p:nvPicPr>
          <p:cNvPr id="272" name="Google Shape;272;p43"/>
          <p:cNvPicPr preferRelativeResize="0"/>
          <p:nvPr/>
        </p:nvPicPr>
        <p:blipFill>
          <a:blip r:embed="rId4">
            <a:alphaModFix/>
          </a:blip>
          <a:stretch>
            <a:fillRect/>
          </a:stretch>
        </p:blipFill>
        <p:spPr>
          <a:xfrm>
            <a:off x="8571300" y="4409925"/>
            <a:ext cx="572700" cy="572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
                                            <p:txEl>
                                              <p:pRg st="0" end="0"/>
                                            </p:txEl>
                                          </p:spTgt>
                                        </p:tgtEl>
                                        <p:attrNameLst>
                                          <p:attrName>style.visibility</p:attrName>
                                        </p:attrNameLst>
                                      </p:cBhvr>
                                      <p:to>
                                        <p:strVal val="visible"/>
                                      </p:to>
                                    </p:set>
                                    <p:animEffect transition="in" filter="fade">
                                      <p:cBhvr>
                                        <p:cTn id="7" dur="1000"/>
                                        <p:tgtEl>
                                          <p:spTgt spid="2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0">
                                            <p:txEl>
                                              <p:pRg st="1" end="1"/>
                                            </p:txEl>
                                          </p:spTgt>
                                        </p:tgtEl>
                                        <p:attrNameLst>
                                          <p:attrName>style.visibility</p:attrName>
                                        </p:attrNameLst>
                                      </p:cBhvr>
                                      <p:to>
                                        <p:strVal val="visible"/>
                                      </p:to>
                                    </p:set>
                                    <p:animEffect transition="in" filter="fade">
                                      <p:cBhvr>
                                        <p:cTn id="12" dur="1000"/>
                                        <p:tgtEl>
                                          <p:spTgt spid="2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0">
                                            <p:txEl>
                                              <p:pRg st="2" end="2"/>
                                            </p:txEl>
                                          </p:spTgt>
                                        </p:tgtEl>
                                        <p:attrNameLst>
                                          <p:attrName>style.visibility</p:attrName>
                                        </p:attrNameLst>
                                      </p:cBhvr>
                                      <p:to>
                                        <p:strVal val="visible"/>
                                      </p:to>
                                    </p:set>
                                    <p:animEffect transition="in" filter="fade">
                                      <p:cBhvr>
                                        <p:cTn id="17" dur="1000"/>
                                        <p:tgtEl>
                                          <p:spTgt spid="2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0">
                                            <p:txEl>
                                              <p:pRg st="3" end="3"/>
                                            </p:txEl>
                                          </p:spTgt>
                                        </p:tgtEl>
                                        <p:attrNameLst>
                                          <p:attrName>style.visibility</p:attrName>
                                        </p:attrNameLst>
                                      </p:cBhvr>
                                      <p:to>
                                        <p:strVal val="visible"/>
                                      </p:to>
                                    </p:set>
                                    <p:animEffect transition="in" filter="fade">
                                      <p:cBhvr>
                                        <p:cTn id="22" dur="1000"/>
                                        <p:tgtEl>
                                          <p:spTgt spid="27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Supervised Learning</a:t>
            </a:r>
            <a:endParaRPr/>
          </a:p>
        </p:txBody>
      </p:sp>
      <p:sp>
        <p:nvSpPr>
          <p:cNvPr id="84" name="Google Shape;84;p17"/>
          <p:cNvSpPr txBox="1">
            <a:spLocks noGrp="1"/>
          </p:cNvSpPr>
          <p:nvPr>
            <p:ph type="body" idx="1"/>
          </p:nvPr>
        </p:nvSpPr>
        <p:spPr>
          <a:xfrm>
            <a:off x="311700" y="1152475"/>
            <a:ext cx="38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 b="1"/>
              <a:t>Supervised Learning; </a:t>
            </a:r>
            <a:r>
              <a:rPr lang="tr"/>
              <a:t>includes machine learning algorithms that process labeled datasets using dependent and independent variables.</a:t>
            </a:r>
            <a:endParaRPr/>
          </a:p>
          <a:p>
            <a:pPr marL="0" lvl="0" indent="0" algn="l" rtl="0">
              <a:spcBef>
                <a:spcPts val="1200"/>
              </a:spcBef>
              <a:spcAft>
                <a:spcPts val="0"/>
              </a:spcAft>
              <a:buClr>
                <a:schemeClr val="dk1"/>
              </a:buClr>
              <a:buSzPts val="1100"/>
              <a:buFont typeface="Arial"/>
              <a:buNone/>
            </a:pPr>
            <a:r>
              <a:rPr lang="tr" sz="1200" i="1">
                <a:solidFill>
                  <a:schemeClr val="dk2"/>
                </a:solidFill>
              </a:rPr>
              <a:t>The spam filter is a good example of this: The Supervised Learning model is trained with many sample email data with its classes and must learn how to classify new emails as spam or non-spam.</a:t>
            </a:r>
            <a:endParaRPr sz="1200" i="1">
              <a:solidFill>
                <a:schemeClr val="dk2"/>
              </a:solidFill>
            </a:endParaRPr>
          </a:p>
          <a:p>
            <a:pPr marL="0" lvl="0" indent="0" algn="l" rtl="0">
              <a:spcBef>
                <a:spcPts val="1200"/>
              </a:spcBef>
              <a:spcAft>
                <a:spcPts val="1200"/>
              </a:spcAft>
              <a:buNone/>
            </a:pPr>
            <a:endParaRPr sz="1500" b="1"/>
          </a:p>
        </p:txBody>
      </p:sp>
      <p:pic>
        <p:nvPicPr>
          <p:cNvPr id="85" name="Google Shape;85;p17"/>
          <p:cNvPicPr preferRelativeResize="0"/>
          <p:nvPr/>
        </p:nvPicPr>
        <p:blipFill>
          <a:blip r:embed="rId3">
            <a:alphaModFix/>
          </a:blip>
          <a:stretch>
            <a:fillRect/>
          </a:stretch>
        </p:blipFill>
        <p:spPr>
          <a:xfrm>
            <a:off x="4071350" y="1367650"/>
            <a:ext cx="4820174" cy="2408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fade">
                                      <p:cBhvr>
                                        <p:cTn id="7" dur="1000"/>
                                        <p:tgtEl>
                                          <p:spTgt spid="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
                                            <p:txEl>
                                              <p:pRg st="1" end="1"/>
                                            </p:txEl>
                                          </p:spTgt>
                                        </p:tgtEl>
                                        <p:attrNameLst>
                                          <p:attrName>style.visibility</p:attrName>
                                        </p:attrNameLst>
                                      </p:cBhvr>
                                      <p:to>
                                        <p:strVal val="visible"/>
                                      </p:to>
                                    </p:set>
                                    <p:animEffect transition="in" filter="fade">
                                      <p:cBhvr>
                                        <p:cTn id="12" dur="1000"/>
                                        <p:tgtEl>
                                          <p:spTgt spid="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
                                            <p:txEl>
                                              <p:pRg st="2" end="2"/>
                                            </p:txEl>
                                          </p:spTgt>
                                        </p:tgtEl>
                                        <p:attrNameLst>
                                          <p:attrName>style.visibility</p:attrName>
                                        </p:attrNameLst>
                                      </p:cBhvr>
                                      <p:to>
                                        <p:strVal val="visible"/>
                                      </p:to>
                                    </p:set>
                                    <p:animEffect transition="in" filter="fade">
                                      <p:cBhvr>
                                        <p:cTn id="17" dur="1000"/>
                                        <p:tgtEl>
                                          <p:spTgt spid="8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Supervised Learning Algorithms and Architectures</a:t>
            </a:r>
            <a:endParaRPr/>
          </a:p>
        </p:txBody>
      </p:sp>
      <p:sp>
        <p:nvSpPr>
          <p:cNvPr id="91" name="Google Shape;91;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419100" indent="-285750">
              <a:buSzPts val="1500"/>
            </a:pPr>
            <a:r>
              <a:rPr lang="tr" sz="1500" dirty="0">
                <a:highlight>
                  <a:srgbClr val="C9DAF8"/>
                </a:highlight>
              </a:rPr>
              <a:t>Linear Regression</a:t>
            </a:r>
            <a:r>
              <a:rPr lang="tr" sz="1500" dirty="0"/>
              <a:t> </a:t>
            </a:r>
            <a:endParaRPr sz="1500" dirty="0"/>
          </a:p>
          <a:p>
            <a:pPr marL="457200" lvl="0" indent="-323850" algn="l" rtl="0">
              <a:spcBef>
                <a:spcPts val="0"/>
              </a:spcBef>
              <a:spcAft>
                <a:spcPts val="0"/>
              </a:spcAft>
              <a:buSzPts val="1500"/>
              <a:buChar char="●"/>
            </a:pPr>
            <a:r>
              <a:rPr lang="tr" sz="1500" dirty="0">
                <a:highlight>
                  <a:srgbClr val="C9DAF8"/>
                </a:highlight>
              </a:rPr>
              <a:t>Logistic Regression</a:t>
            </a:r>
            <a:r>
              <a:rPr lang="tr" sz="1500" dirty="0"/>
              <a:t> </a:t>
            </a:r>
            <a:endParaRPr sz="1500" dirty="0"/>
          </a:p>
          <a:p>
            <a:pPr marL="457200" lvl="0" indent="-323850" algn="l" rtl="0">
              <a:spcBef>
                <a:spcPts val="0"/>
              </a:spcBef>
              <a:spcAft>
                <a:spcPts val="0"/>
              </a:spcAft>
              <a:buSzPts val="1500"/>
              <a:buChar char="●"/>
            </a:pPr>
            <a:r>
              <a:rPr lang="tr" sz="1500" dirty="0">
                <a:highlight>
                  <a:srgbClr val="C9DAF8"/>
                </a:highlight>
              </a:rPr>
              <a:t>Decision Trees and Random Forests </a:t>
            </a:r>
            <a:endParaRPr sz="1500" dirty="0">
              <a:highlight>
                <a:srgbClr val="C9DAF8"/>
              </a:highlight>
            </a:endParaRPr>
          </a:p>
        </p:txBody>
      </p:sp>
      <p:pic>
        <p:nvPicPr>
          <p:cNvPr id="92" name="Google Shape;92;p18"/>
          <p:cNvPicPr preferRelativeResize="0"/>
          <p:nvPr/>
        </p:nvPicPr>
        <p:blipFill>
          <a:blip r:embed="rId3">
            <a:alphaModFix/>
          </a:blip>
          <a:stretch>
            <a:fillRect/>
          </a:stretch>
        </p:blipFill>
        <p:spPr>
          <a:xfrm>
            <a:off x="4119200" y="1152475"/>
            <a:ext cx="5024800" cy="3768600"/>
          </a:xfrm>
          <a:prstGeom prst="rect">
            <a:avLst/>
          </a:prstGeom>
          <a:noFill/>
          <a:ln>
            <a:noFill/>
          </a:ln>
        </p:spPr>
      </p:pic>
      <p:pic>
        <p:nvPicPr>
          <p:cNvPr id="93" name="Google Shape;93;p18"/>
          <p:cNvPicPr preferRelativeResize="0"/>
          <p:nvPr/>
        </p:nvPicPr>
        <p:blipFill>
          <a:blip r:embed="rId4">
            <a:alphaModFix/>
          </a:blip>
          <a:stretch>
            <a:fillRect/>
          </a:stretch>
        </p:blipFill>
        <p:spPr>
          <a:xfrm>
            <a:off x="433363" y="2799000"/>
            <a:ext cx="3756576" cy="1896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Unsupervised Learning</a:t>
            </a:r>
            <a:endParaRPr/>
          </a:p>
        </p:txBody>
      </p:sp>
      <p:sp>
        <p:nvSpPr>
          <p:cNvPr id="99" name="Google Shape;99;p19"/>
          <p:cNvSpPr txBox="1">
            <a:spLocks noGrp="1"/>
          </p:cNvSpPr>
          <p:nvPr>
            <p:ph type="body" idx="1"/>
          </p:nvPr>
        </p:nvSpPr>
        <p:spPr>
          <a:xfrm>
            <a:off x="311700" y="1152475"/>
            <a:ext cx="30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 sz="1500" b="1"/>
              <a:t>Unsupervised Learning, </a:t>
            </a:r>
            <a:r>
              <a:rPr lang="tr" sz="1500"/>
              <a:t>uses machine learning algorithms to analyze and cluster unlabeled datasets.</a:t>
            </a:r>
            <a:endParaRPr sz="1500"/>
          </a:p>
          <a:p>
            <a:pPr marL="0" lvl="0" indent="0" algn="l" rtl="0">
              <a:spcBef>
                <a:spcPts val="1200"/>
              </a:spcBef>
              <a:spcAft>
                <a:spcPts val="1200"/>
              </a:spcAft>
              <a:buNone/>
            </a:pPr>
            <a:r>
              <a:rPr lang="tr" sz="1500"/>
              <a:t>These algorithms discover hidden patterns or groupings of data without the need for human intervention.</a:t>
            </a:r>
            <a:endParaRPr sz="1500"/>
          </a:p>
        </p:txBody>
      </p:sp>
      <p:pic>
        <p:nvPicPr>
          <p:cNvPr id="100" name="Google Shape;100;p19"/>
          <p:cNvPicPr preferRelativeResize="0"/>
          <p:nvPr/>
        </p:nvPicPr>
        <p:blipFill>
          <a:blip r:embed="rId3">
            <a:alphaModFix/>
          </a:blip>
          <a:stretch>
            <a:fillRect/>
          </a:stretch>
        </p:blipFill>
        <p:spPr>
          <a:xfrm>
            <a:off x="3456125" y="1492238"/>
            <a:ext cx="5445625" cy="2159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10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dirty="0"/>
              <a:t>Why Do We Use Unsupervised Learning?</a:t>
            </a:r>
            <a:endParaRPr dirty="0"/>
          </a:p>
        </p:txBody>
      </p:sp>
      <p:sp>
        <p:nvSpPr>
          <p:cNvPr id="106" name="Google Shape;106;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tr" sz="1500" b="1" dirty="0"/>
              <a:t>The most common tasks for Unsupervised Learning are;</a:t>
            </a:r>
            <a:endParaRPr sz="1500" b="1" dirty="0"/>
          </a:p>
          <a:p>
            <a:pPr marL="457200" lvl="0" indent="-323850" algn="l" rtl="0">
              <a:spcBef>
                <a:spcPts val="1200"/>
              </a:spcBef>
              <a:spcAft>
                <a:spcPts val="0"/>
              </a:spcAft>
              <a:buSzPts val="1500"/>
              <a:buChar char="●"/>
            </a:pPr>
            <a:r>
              <a:rPr lang="tr" sz="1500" dirty="0"/>
              <a:t>Clustering</a:t>
            </a:r>
            <a:endParaRPr sz="1500" dirty="0"/>
          </a:p>
          <a:p>
            <a:pPr marL="457200" lvl="0" indent="-323850" algn="l" rtl="0">
              <a:spcBef>
                <a:spcPts val="0"/>
              </a:spcBef>
              <a:spcAft>
                <a:spcPts val="0"/>
              </a:spcAft>
              <a:buSzPts val="1500"/>
              <a:buChar char="●"/>
            </a:pPr>
            <a:r>
              <a:rPr lang="tr" sz="1500" dirty="0"/>
              <a:t>Density estimation</a:t>
            </a:r>
          </a:p>
          <a:p>
            <a:pPr marL="133350" lvl="0" indent="0" algn="l" rtl="0">
              <a:spcBef>
                <a:spcPts val="0"/>
              </a:spcBef>
              <a:spcAft>
                <a:spcPts val="0"/>
              </a:spcAft>
              <a:buSzPts val="1500"/>
              <a:buNone/>
            </a:pPr>
            <a:endParaRPr sz="1500" dirty="0"/>
          </a:p>
          <a:p>
            <a:pPr marL="0" lvl="0" indent="0" algn="l" rtl="0">
              <a:spcBef>
                <a:spcPts val="1200"/>
              </a:spcBef>
              <a:spcAft>
                <a:spcPts val="0"/>
              </a:spcAft>
              <a:buClr>
                <a:schemeClr val="dk1"/>
              </a:buClr>
              <a:buSzPts val="1100"/>
              <a:buFont typeface="Arial"/>
              <a:buNone/>
            </a:pPr>
            <a:r>
              <a:rPr lang="tr" sz="1500" b="1" dirty="0"/>
              <a:t>Unsupervised Learning Algorithms;</a:t>
            </a:r>
            <a:endParaRPr sz="1500" b="1" dirty="0"/>
          </a:p>
          <a:p>
            <a:pPr marL="457200" lvl="0" indent="-323850" algn="l" rtl="0">
              <a:spcBef>
                <a:spcPts val="1200"/>
              </a:spcBef>
              <a:spcAft>
                <a:spcPts val="0"/>
              </a:spcAft>
              <a:buSzPts val="1500"/>
              <a:buChar char="●"/>
            </a:pPr>
            <a:r>
              <a:rPr lang="tr" sz="1500" dirty="0"/>
              <a:t>Our cluster number is unknown</a:t>
            </a:r>
            <a:endParaRPr sz="1500" dirty="0"/>
          </a:p>
          <a:p>
            <a:pPr marL="457200" lvl="0" indent="-323850" algn="l" rtl="0">
              <a:spcBef>
                <a:spcPts val="0"/>
              </a:spcBef>
              <a:spcAft>
                <a:spcPts val="0"/>
              </a:spcAft>
              <a:buSzPts val="1500"/>
              <a:buChar char="●"/>
            </a:pPr>
            <a:r>
              <a:rPr lang="tr" sz="1500" dirty="0"/>
              <a:t>It can be used where we do not have labeled training data.</a:t>
            </a:r>
            <a:endParaRPr dirty="0"/>
          </a:p>
        </p:txBody>
      </p:sp>
      <p:sp>
        <p:nvSpPr>
          <p:cNvPr id="107" name="Google Shape;107;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1500" b="1" dirty="0"/>
              <a:t>Examples</a:t>
            </a:r>
            <a:endParaRPr sz="1500" b="1" dirty="0"/>
          </a:p>
          <a:p>
            <a:pPr marL="0" lvl="0" indent="0" algn="l" rtl="0">
              <a:spcBef>
                <a:spcPts val="1200"/>
              </a:spcBef>
              <a:spcAft>
                <a:spcPts val="0"/>
              </a:spcAft>
              <a:buNone/>
            </a:pPr>
            <a:r>
              <a:rPr lang="tr" sz="1500" b="1" dirty="0"/>
              <a:t>Security: </a:t>
            </a:r>
            <a:endParaRPr sz="1500" b="1" dirty="0"/>
          </a:p>
          <a:p>
            <a:pPr marL="0" lvl="0" indent="0" algn="l" rtl="0">
              <a:spcBef>
                <a:spcPts val="1200"/>
              </a:spcBef>
              <a:spcAft>
                <a:spcPts val="0"/>
              </a:spcAft>
              <a:buNone/>
            </a:pPr>
            <a:r>
              <a:rPr lang="tr" sz="1500" dirty="0"/>
              <a:t>Clustering anomaly detection where unusual data points in datasets are identified</a:t>
            </a:r>
            <a:endParaRPr sz="1500" dirty="0"/>
          </a:p>
          <a:p>
            <a:pPr marL="0" lvl="0" indent="0" algn="l" rtl="0">
              <a:spcBef>
                <a:spcPts val="1200"/>
              </a:spcBef>
              <a:spcAft>
                <a:spcPts val="0"/>
              </a:spcAft>
              <a:buNone/>
            </a:pPr>
            <a:r>
              <a:rPr lang="tr" sz="1500" b="1" dirty="0"/>
              <a:t>Marketing:</a:t>
            </a:r>
            <a:endParaRPr sz="1500" b="1" dirty="0"/>
          </a:p>
          <a:p>
            <a:pPr marL="0" lvl="0" indent="0" algn="l" rtl="0">
              <a:spcBef>
                <a:spcPts val="1200"/>
              </a:spcBef>
              <a:spcAft>
                <a:spcPts val="1200"/>
              </a:spcAft>
              <a:buNone/>
            </a:pPr>
            <a:r>
              <a:rPr lang="tr" sz="1500" dirty="0"/>
              <a:t>Relationship mining, where it finds relationships between data points</a:t>
            </a:r>
            <a:endParaRPr sz="1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1000"/>
                                        <p:tgtEl>
                                          <p:spTgt spid="1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
                                            <p:txEl>
                                              <p:pRg st="1" end="1"/>
                                            </p:txEl>
                                          </p:spTgt>
                                        </p:tgtEl>
                                        <p:attrNameLst>
                                          <p:attrName>style.visibility</p:attrName>
                                        </p:attrNameLst>
                                      </p:cBhvr>
                                      <p:to>
                                        <p:strVal val="visible"/>
                                      </p:to>
                                    </p:set>
                                    <p:animEffect transition="in" filter="fade">
                                      <p:cBhvr>
                                        <p:cTn id="12" dur="1000"/>
                                        <p:tgtEl>
                                          <p:spTgt spid="1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xEl>
                                              <p:pRg st="2" end="2"/>
                                            </p:txEl>
                                          </p:spTgt>
                                        </p:tgtEl>
                                        <p:attrNameLst>
                                          <p:attrName>style.visibility</p:attrName>
                                        </p:attrNameLst>
                                      </p:cBhvr>
                                      <p:to>
                                        <p:strVal val="visible"/>
                                      </p:to>
                                    </p:set>
                                    <p:animEffect transition="in" filter="fade">
                                      <p:cBhvr>
                                        <p:cTn id="17" dur="1000"/>
                                        <p:tgtEl>
                                          <p:spTgt spid="1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6">
                                            <p:txEl>
                                              <p:pRg st="4" end="4"/>
                                            </p:txEl>
                                          </p:spTgt>
                                        </p:tgtEl>
                                        <p:attrNameLst>
                                          <p:attrName>style.visibility</p:attrName>
                                        </p:attrNameLst>
                                      </p:cBhvr>
                                      <p:to>
                                        <p:strVal val="visible"/>
                                      </p:to>
                                    </p:set>
                                    <p:animEffect transition="in" filter="fade">
                                      <p:cBhvr>
                                        <p:cTn id="22" dur="1000"/>
                                        <p:tgtEl>
                                          <p:spTgt spid="10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6">
                                            <p:txEl>
                                              <p:pRg st="5" end="5"/>
                                            </p:txEl>
                                          </p:spTgt>
                                        </p:tgtEl>
                                        <p:attrNameLst>
                                          <p:attrName>style.visibility</p:attrName>
                                        </p:attrNameLst>
                                      </p:cBhvr>
                                      <p:to>
                                        <p:strVal val="visible"/>
                                      </p:to>
                                    </p:set>
                                    <p:animEffect transition="in" filter="fade">
                                      <p:cBhvr>
                                        <p:cTn id="27" dur="1000"/>
                                        <p:tgtEl>
                                          <p:spTgt spid="10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6">
                                            <p:txEl>
                                              <p:pRg st="6" end="6"/>
                                            </p:txEl>
                                          </p:spTgt>
                                        </p:tgtEl>
                                        <p:attrNameLst>
                                          <p:attrName>style.visibility</p:attrName>
                                        </p:attrNameLst>
                                      </p:cBhvr>
                                      <p:to>
                                        <p:strVal val="visible"/>
                                      </p:to>
                                    </p:set>
                                    <p:animEffect transition="in" filter="fade">
                                      <p:cBhvr>
                                        <p:cTn id="32" dur="1000"/>
                                        <p:tgtEl>
                                          <p:spTgt spid="10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7">
                                            <p:txEl>
                                              <p:pRg st="0" end="0"/>
                                            </p:txEl>
                                          </p:spTgt>
                                        </p:tgtEl>
                                        <p:attrNameLst>
                                          <p:attrName>style.visibility</p:attrName>
                                        </p:attrNameLst>
                                      </p:cBhvr>
                                      <p:to>
                                        <p:strVal val="visible"/>
                                      </p:to>
                                    </p:set>
                                    <p:animEffect transition="in" filter="fade">
                                      <p:cBhvr>
                                        <p:cTn id="37" dur="1000"/>
                                        <p:tgtEl>
                                          <p:spTgt spid="10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7">
                                            <p:txEl>
                                              <p:pRg st="1" end="1"/>
                                            </p:txEl>
                                          </p:spTgt>
                                        </p:tgtEl>
                                        <p:attrNameLst>
                                          <p:attrName>style.visibility</p:attrName>
                                        </p:attrNameLst>
                                      </p:cBhvr>
                                      <p:to>
                                        <p:strVal val="visible"/>
                                      </p:to>
                                    </p:set>
                                    <p:animEffect transition="in" filter="fade">
                                      <p:cBhvr>
                                        <p:cTn id="42" dur="1000"/>
                                        <p:tgtEl>
                                          <p:spTgt spid="10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7">
                                            <p:txEl>
                                              <p:pRg st="2" end="2"/>
                                            </p:txEl>
                                          </p:spTgt>
                                        </p:tgtEl>
                                        <p:attrNameLst>
                                          <p:attrName>style.visibility</p:attrName>
                                        </p:attrNameLst>
                                      </p:cBhvr>
                                      <p:to>
                                        <p:strVal val="visible"/>
                                      </p:to>
                                    </p:set>
                                    <p:animEffect transition="in" filter="fade">
                                      <p:cBhvr>
                                        <p:cTn id="47" dur="1000"/>
                                        <p:tgtEl>
                                          <p:spTgt spid="107">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7">
                                            <p:txEl>
                                              <p:pRg st="3" end="3"/>
                                            </p:txEl>
                                          </p:spTgt>
                                        </p:tgtEl>
                                        <p:attrNameLst>
                                          <p:attrName>style.visibility</p:attrName>
                                        </p:attrNameLst>
                                      </p:cBhvr>
                                      <p:to>
                                        <p:strVal val="visible"/>
                                      </p:to>
                                    </p:set>
                                    <p:animEffect transition="in" filter="fade">
                                      <p:cBhvr>
                                        <p:cTn id="52" dur="1000"/>
                                        <p:tgtEl>
                                          <p:spTgt spid="107">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7">
                                            <p:txEl>
                                              <p:pRg st="4" end="4"/>
                                            </p:txEl>
                                          </p:spTgt>
                                        </p:tgtEl>
                                        <p:attrNameLst>
                                          <p:attrName>style.visibility</p:attrName>
                                        </p:attrNameLst>
                                      </p:cBhvr>
                                      <p:to>
                                        <p:strVal val="visible"/>
                                      </p:to>
                                    </p:set>
                                    <p:animEffect transition="in" filter="fade">
                                      <p:cBhvr>
                                        <p:cTn id="57" dur="1000"/>
                                        <p:tgtEl>
                                          <p:spTgt spid="1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Unsupervised Learning Algorithms</a:t>
            </a:r>
            <a:endParaRPr/>
          </a:p>
        </p:txBody>
      </p:sp>
      <p:sp>
        <p:nvSpPr>
          <p:cNvPr id="113" name="Google Shape;113;p21"/>
          <p:cNvSpPr txBox="1">
            <a:spLocks noGrp="1"/>
          </p:cNvSpPr>
          <p:nvPr>
            <p:ph type="body" idx="1"/>
          </p:nvPr>
        </p:nvSpPr>
        <p:spPr>
          <a:xfrm>
            <a:off x="311700" y="1152475"/>
            <a:ext cx="3999900" cy="3416400"/>
          </a:xfrm>
          <a:prstGeom prst="rect">
            <a:avLst/>
          </a:prstGeom>
          <a:ln>
            <a:noFill/>
          </a:ln>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tr" sz="1500" b="1" dirty="0"/>
              <a:t>Clustering</a:t>
            </a:r>
            <a:endParaRPr sz="1500" b="1" dirty="0"/>
          </a:p>
          <a:p>
            <a:pPr marL="457200" lvl="0" indent="-323850" algn="l" rtl="0">
              <a:spcBef>
                <a:spcPts val="0"/>
              </a:spcBef>
              <a:spcAft>
                <a:spcPts val="0"/>
              </a:spcAft>
              <a:buSzPts val="1500"/>
              <a:buChar char="●"/>
            </a:pPr>
            <a:r>
              <a:rPr lang="tr" sz="1500" dirty="0">
                <a:highlight>
                  <a:srgbClr val="C9DAF8"/>
                </a:highlight>
              </a:rPr>
              <a:t>Centroid-based</a:t>
            </a:r>
            <a:endParaRPr sz="1500" dirty="0">
              <a:highlight>
                <a:srgbClr val="C9DAF8"/>
              </a:highlight>
            </a:endParaRPr>
          </a:p>
          <a:p>
            <a:pPr marL="457200" lvl="0" indent="-323850" algn="l" rtl="0">
              <a:spcBef>
                <a:spcPts val="0"/>
              </a:spcBef>
              <a:spcAft>
                <a:spcPts val="0"/>
              </a:spcAft>
              <a:buSzPts val="1500"/>
              <a:buChar char="●"/>
            </a:pPr>
            <a:r>
              <a:rPr lang="tr" sz="1500" dirty="0">
                <a:highlight>
                  <a:srgbClr val="C9DAF8"/>
                </a:highlight>
              </a:rPr>
              <a:t>Density-based Spatial Clustering (DBSCAN)</a:t>
            </a:r>
            <a:endParaRPr sz="1500" dirty="0">
              <a:highlight>
                <a:srgbClr val="C9DAF8"/>
              </a:highlight>
            </a:endParaRPr>
          </a:p>
          <a:p>
            <a:pPr marL="0" lvl="0" indent="0" algn="l" rtl="0">
              <a:spcBef>
                <a:spcPts val="0"/>
              </a:spcBef>
              <a:spcAft>
                <a:spcPts val="0"/>
              </a:spcAft>
              <a:buClr>
                <a:schemeClr val="dk1"/>
              </a:buClr>
              <a:buSzPts val="1100"/>
              <a:buFont typeface="Arial"/>
              <a:buNone/>
            </a:pPr>
            <a:endParaRPr sz="1500" dirty="0"/>
          </a:p>
          <a:p>
            <a:pPr marL="0" lvl="0" indent="0" algn="l" rtl="0">
              <a:spcBef>
                <a:spcPts val="0"/>
              </a:spcBef>
              <a:spcAft>
                <a:spcPts val="0"/>
              </a:spcAft>
              <a:buClr>
                <a:schemeClr val="dk1"/>
              </a:buClr>
              <a:buSzPts val="1100"/>
              <a:buFont typeface="Arial"/>
              <a:buNone/>
            </a:pPr>
            <a:r>
              <a:rPr lang="tr" sz="1500" b="1" dirty="0"/>
              <a:t>Anomaly Detection and Novelty Detection</a:t>
            </a:r>
            <a:endParaRPr sz="1500" b="1" dirty="0"/>
          </a:p>
          <a:p>
            <a:pPr marL="457200" lvl="0" indent="-323850" algn="l" rtl="0">
              <a:spcBef>
                <a:spcPts val="0"/>
              </a:spcBef>
              <a:spcAft>
                <a:spcPts val="0"/>
              </a:spcAft>
              <a:buSzPts val="1500"/>
              <a:buChar char="●"/>
            </a:pPr>
            <a:r>
              <a:rPr lang="tr" sz="1500" dirty="0"/>
              <a:t>One-class SVM</a:t>
            </a:r>
            <a:endParaRPr sz="1500" dirty="0"/>
          </a:p>
          <a:p>
            <a:pPr marL="457200" lvl="0" indent="-323850" algn="l" rtl="0">
              <a:spcBef>
                <a:spcPts val="0"/>
              </a:spcBef>
              <a:spcAft>
                <a:spcPts val="0"/>
              </a:spcAft>
              <a:buSzPts val="1500"/>
              <a:buChar char="●"/>
            </a:pPr>
            <a:r>
              <a:rPr lang="tr" sz="1500" dirty="0"/>
              <a:t>Isolation Forest </a:t>
            </a:r>
            <a:endParaRPr dirty="0"/>
          </a:p>
        </p:txBody>
      </p:sp>
      <p:sp>
        <p:nvSpPr>
          <p:cNvPr id="114" name="Google Shape;114;p2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1500" b="1" dirty="0"/>
              <a:t>Visualization and dimensionality reduction</a:t>
            </a:r>
            <a:endParaRPr sz="1500" b="1" dirty="0"/>
          </a:p>
          <a:p>
            <a:pPr marL="457200" lvl="0" indent="-323850" algn="l" rtl="0">
              <a:spcBef>
                <a:spcPts val="0"/>
              </a:spcBef>
              <a:spcAft>
                <a:spcPts val="0"/>
              </a:spcAft>
              <a:buSzPts val="1500"/>
              <a:buChar char="●"/>
            </a:pPr>
            <a:r>
              <a:rPr lang="tr" sz="1500" dirty="0">
                <a:highlight>
                  <a:srgbClr val="C9DAF8"/>
                </a:highlight>
              </a:rPr>
              <a:t>Principal Component Analysis (PCA) </a:t>
            </a:r>
            <a:endParaRPr sz="1500" dirty="0">
              <a:highlight>
                <a:srgbClr val="C9DAF8"/>
              </a:highlight>
            </a:endParaRPr>
          </a:p>
          <a:p>
            <a:pPr marL="0" lvl="0" indent="0" algn="l" rtl="0">
              <a:spcBef>
                <a:spcPts val="0"/>
              </a:spcBef>
              <a:spcAft>
                <a:spcPts val="0"/>
              </a:spcAft>
              <a:buNone/>
            </a:pPr>
            <a:endParaRPr sz="1500" dirty="0"/>
          </a:p>
          <a:p>
            <a:pPr marL="0" lvl="0" indent="0" algn="l" rtl="0">
              <a:spcBef>
                <a:spcPts val="0"/>
              </a:spcBef>
              <a:spcAft>
                <a:spcPts val="0"/>
              </a:spcAft>
              <a:buNone/>
            </a:pPr>
            <a:endParaRPr lang="tr" sz="1500" b="1" dirty="0"/>
          </a:p>
          <a:p>
            <a:pPr marL="0" lvl="0" indent="0" algn="l" rtl="0">
              <a:spcBef>
                <a:spcPts val="0"/>
              </a:spcBef>
              <a:spcAft>
                <a:spcPts val="0"/>
              </a:spcAft>
              <a:buNone/>
            </a:pPr>
            <a:endParaRPr lang="tr" sz="1500" b="1" dirty="0"/>
          </a:p>
          <a:p>
            <a:pPr marL="0" lvl="0" indent="0" algn="l" rtl="0">
              <a:spcBef>
                <a:spcPts val="0"/>
              </a:spcBef>
              <a:spcAft>
                <a:spcPts val="0"/>
              </a:spcAft>
              <a:buNone/>
            </a:pPr>
            <a:r>
              <a:rPr lang="tr" sz="1500" b="1" dirty="0"/>
              <a:t>Association rule learning </a:t>
            </a:r>
            <a:endParaRPr sz="1500" b="1" dirty="0"/>
          </a:p>
          <a:p>
            <a:pPr marL="457200" lvl="0" indent="-323850" algn="l" rtl="0">
              <a:spcBef>
                <a:spcPts val="0"/>
              </a:spcBef>
              <a:spcAft>
                <a:spcPts val="0"/>
              </a:spcAft>
              <a:buSzPts val="1500"/>
              <a:buChar char="●"/>
            </a:pPr>
            <a:r>
              <a:rPr lang="tr" sz="1500" dirty="0"/>
              <a:t>Apriori</a:t>
            </a:r>
            <a:endParaRPr sz="1500" dirty="0"/>
          </a:p>
          <a:p>
            <a:pPr marL="457200" lvl="0" indent="-323850" algn="l" rtl="0">
              <a:spcBef>
                <a:spcPts val="0"/>
              </a:spcBef>
              <a:spcAft>
                <a:spcPts val="0"/>
              </a:spcAft>
              <a:buSzPts val="1500"/>
              <a:buChar char="●"/>
            </a:pPr>
            <a:r>
              <a:rPr lang="tr" sz="1500" dirty="0"/>
              <a:t>Eclat </a:t>
            </a:r>
            <a:endParaRPr sz="1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45"/>
        <p:cNvGrpSpPr/>
        <p:nvPr/>
      </p:nvGrpSpPr>
      <p:grpSpPr>
        <a:xfrm>
          <a:off x="0" y="0"/>
          <a:ext cx="0" cy="0"/>
          <a:chOff x="0" y="0"/>
          <a:chExt cx="0" cy="0"/>
        </a:xfrm>
      </p:grpSpPr>
      <p:sp>
        <p:nvSpPr>
          <p:cNvPr id="146" name="Google Shape;146;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 sz="4800"/>
              <a:t>Clustering</a:t>
            </a:r>
            <a:endParaRPr sz="4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Clustering</a:t>
            </a:r>
            <a:endParaRPr/>
          </a:p>
        </p:txBody>
      </p:sp>
      <p:sp>
        <p:nvSpPr>
          <p:cNvPr id="152" name="Google Shape;152;p27"/>
          <p:cNvSpPr txBox="1">
            <a:spLocks noGrp="1"/>
          </p:cNvSpPr>
          <p:nvPr>
            <p:ph type="body" idx="1"/>
          </p:nvPr>
        </p:nvSpPr>
        <p:spPr>
          <a:xfrm>
            <a:off x="311700" y="1152475"/>
            <a:ext cx="4606500" cy="34164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tr" sz="1500">
                <a:highlight>
                  <a:schemeClr val="lt1"/>
                </a:highlight>
              </a:rPr>
              <a:t>It is the process of organizing data into groups that are similar.</a:t>
            </a:r>
            <a:endParaRPr sz="1500">
              <a:highlight>
                <a:schemeClr val="lt1"/>
              </a:highlight>
            </a:endParaRPr>
          </a:p>
          <a:p>
            <a:pPr marL="0" lvl="0" indent="0" algn="l" rtl="0">
              <a:lnSpc>
                <a:spcPct val="135714"/>
              </a:lnSpc>
              <a:spcBef>
                <a:spcPts val="0"/>
              </a:spcBef>
              <a:spcAft>
                <a:spcPts val="0"/>
              </a:spcAft>
              <a:buClr>
                <a:schemeClr val="dk1"/>
              </a:buClr>
              <a:buSzPts val="1100"/>
              <a:buFont typeface="Arial"/>
              <a:buNone/>
            </a:pPr>
            <a:endParaRPr sz="1500">
              <a:highlight>
                <a:schemeClr val="lt1"/>
              </a:highlight>
            </a:endParaRPr>
          </a:p>
          <a:p>
            <a:pPr marL="0" lvl="0" indent="0" algn="l" rtl="0">
              <a:lnSpc>
                <a:spcPct val="135714"/>
              </a:lnSpc>
              <a:spcBef>
                <a:spcPts val="0"/>
              </a:spcBef>
              <a:spcAft>
                <a:spcPts val="0"/>
              </a:spcAft>
              <a:buClr>
                <a:schemeClr val="dk1"/>
              </a:buClr>
              <a:buSzPts val="1100"/>
              <a:buFont typeface="Arial"/>
              <a:buNone/>
            </a:pPr>
            <a:r>
              <a:rPr lang="tr" sz="1500">
                <a:highlight>
                  <a:schemeClr val="lt1"/>
                </a:highlight>
              </a:rPr>
              <a:t>Thanks to clustering, </a:t>
            </a:r>
            <a:r>
              <a:rPr lang="tr" sz="1500">
                <a:highlight>
                  <a:srgbClr val="C9DAF8"/>
                </a:highlight>
              </a:rPr>
              <a:t>unlabeled</a:t>
            </a:r>
            <a:r>
              <a:rPr lang="tr" sz="1500">
                <a:highlight>
                  <a:schemeClr val="lt1"/>
                </a:highlight>
              </a:rPr>
              <a:t> data are identified and grouped by finding similarities between them.</a:t>
            </a:r>
            <a:endParaRPr sz="1500">
              <a:highlight>
                <a:schemeClr val="lt1"/>
              </a:highlight>
            </a:endParaRPr>
          </a:p>
          <a:p>
            <a:pPr marL="0" lvl="0" indent="0" algn="l" rtl="0">
              <a:lnSpc>
                <a:spcPct val="135714"/>
              </a:lnSpc>
              <a:spcBef>
                <a:spcPts val="0"/>
              </a:spcBef>
              <a:spcAft>
                <a:spcPts val="0"/>
              </a:spcAft>
              <a:buClr>
                <a:schemeClr val="dk1"/>
              </a:buClr>
              <a:buSzPts val="1100"/>
              <a:buFont typeface="Arial"/>
              <a:buNone/>
            </a:pPr>
            <a:endParaRPr sz="1500">
              <a:highlight>
                <a:schemeClr val="lt1"/>
              </a:highlight>
            </a:endParaRPr>
          </a:p>
          <a:p>
            <a:pPr marL="0" lvl="0" indent="0" algn="l" rtl="0">
              <a:lnSpc>
                <a:spcPct val="135714"/>
              </a:lnSpc>
              <a:spcBef>
                <a:spcPts val="0"/>
              </a:spcBef>
              <a:spcAft>
                <a:spcPts val="0"/>
              </a:spcAft>
              <a:buClr>
                <a:schemeClr val="dk1"/>
              </a:buClr>
              <a:buSzPts val="1100"/>
              <a:buFont typeface="Arial"/>
              <a:buNone/>
            </a:pPr>
            <a:r>
              <a:rPr lang="tr" sz="1500">
                <a:highlight>
                  <a:schemeClr val="lt1"/>
                </a:highlight>
              </a:rPr>
              <a:t>Objects with possible similarity form a group, while data with little or no similarity remains in different groups.</a:t>
            </a:r>
            <a:endParaRPr sz="1500">
              <a:highlight>
                <a:schemeClr val="lt1"/>
              </a:highlight>
            </a:endParaRPr>
          </a:p>
        </p:txBody>
      </p:sp>
      <p:pic>
        <p:nvPicPr>
          <p:cNvPr id="153" name="Google Shape;153;p27"/>
          <p:cNvPicPr preferRelativeResize="0"/>
          <p:nvPr/>
        </p:nvPicPr>
        <p:blipFill>
          <a:blip r:embed="rId3">
            <a:alphaModFix/>
          </a:blip>
          <a:stretch>
            <a:fillRect/>
          </a:stretch>
        </p:blipFill>
        <p:spPr>
          <a:xfrm>
            <a:off x="5068150" y="863175"/>
            <a:ext cx="3712675" cy="39950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animEffect transition="in" filter="fade">
                                      <p:cBhvr>
                                        <p:cTn id="7" dur="1000"/>
                                        <p:tgtEl>
                                          <p:spTgt spid="1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
                                            <p:txEl>
                                              <p:pRg st="1" end="1"/>
                                            </p:txEl>
                                          </p:spTgt>
                                        </p:tgtEl>
                                        <p:attrNameLst>
                                          <p:attrName>style.visibility</p:attrName>
                                        </p:attrNameLst>
                                      </p:cBhvr>
                                      <p:to>
                                        <p:strVal val="visible"/>
                                      </p:to>
                                    </p:set>
                                    <p:animEffect transition="in" filter="fade">
                                      <p:cBhvr>
                                        <p:cTn id="12" dur="1000"/>
                                        <p:tgtEl>
                                          <p:spTgt spid="1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2">
                                            <p:txEl>
                                              <p:pRg st="2" end="2"/>
                                            </p:txEl>
                                          </p:spTgt>
                                        </p:tgtEl>
                                        <p:attrNameLst>
                                          <p:attrName>style.visibility</p:attrName>
                                        </p:attrNameLst>
                                      </p:cBhvr>
                                      <p:to>
                                        <p:strVal val="visible"/>
                                      </p:to>
                                    </p:set>
                                    <p:animEffect transition="in" filter="fade">
                                      <p:cBhvr>
                                        <p:cTn id="17" dur="1000"/>
                                        <p:tgtEl>
                                          <p:spTgt spid="15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2">
                                            <p:txEl>
                                              <p:pRg st="3" end="3"/>
                                            </p:txEl>
                                          </p:spTgt>
                                        </p:tgtEl>
                                        <p:attrNameLst>
                                          <p:attrName>style.visibility</p:attrName>
                                        </p:attrNameLst>
                                      </p:cBhvr>
                                      <p:to>
                                        <p:strVal val="visible"/>
                                      </p:to>
                                    </p:set>
                                    <p:animEffect transition="in" filter="fade">
                                      <p:cBhvr>
                                        <p:cTn id="22" dur="1000"/>
                                        <p:tgtEl>
                                          <p:spTgt spid="15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2">
                                            <p:txEl>
                                              <p:pRg st="4" end="4"/>
                                            </p:txEl>
                                          </p:spTgt>
                                        </p:tgtEl>
                                        <p:attrNameLst>
                                          <p:attrName>style.visibility</p:attrName>
                                        </p:attrNameLst>
                                      </p:cBhvr>
                                      <p:to>
                                        <p:strVal val="visible"/>
                                      </p:to>
                                    </p:set>
                                    <p:animEffect transition="in" filter="fade">
                                      <p:cBhvr>
                                        <p:cTn id="27" dur="1000"/>
                                        <p:tgtEl>
                                          <p:spTgt spid="15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3502</Words>
  <Application>Microsoft Macintosh PowerPoint</Application>
  <PresentationFormat>On-screen Show (16:9)</PresentationFormat>
  <Paragraphs>337</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Century</vt:lpstr>
      <vt:lpstr>Fira Sans ExtraBold</vt:lpstr>
      <vt:lpstr>Roboto</vt:lpstr>
      <vt:lpstr>Arial</vt:lpstr>
      <vt:lpstr>Georgia</vt:lpstr>
      <vt:lpstr>Simple Light</vt:lpstr>
      <vt:lpstr>Unsupervised Learning </vt:lpstr>
      <vt:lpstr>What Will We Talk About Today?</vt:lpstr>
      <vt:lpstr>Supervised Learning</vt:lpstr>
      <vt:lpstr>Supervised Learning Algorithms and Architectures</vt:lpstr>
      <vt:lpstr>Unsupervised Learning</vt:lpstr>
      <vt:lpstr>Why Do We Use Unsupervised Learning?</vt:lpstr>
      <vt:lpstr>Unsupervised Learning Algorithms</vt:lpstr>
      <vt:lpstr>Clustering</vt:lpstr>
      <vt:lpstr>Clustering</vt:lpstr>
      <vt:lpstr>Clustering Types</vt:lpstr>
      <vt:lpstr>Hierarchical Clustering</vt:lpstr>
      <vt:lpstr>Hierarchical Clustering </vt:lpstr>
      <vt:lpstr>Hierarchical Clustering and Dendrogram</vt:lpstr>
      <vt:lpstr>Density-based Clustering</vt:lpstr>
      <vt:lpstr>K-Means Clustering</vt:lpstr>
      <vt:lpstr>K-Means Clustering</vt:lpstr>
      <vt:lpstr>K-Means Clustering</vt:lpstr>
      <vt:lpstr>Step by Step K-Means Clustering</vt:lpstr>
      <vt:lpstr>Determining the Optimum Value of k: Elbow Method</vt:lpstr>
      <vt:lpstr>Silhouette Score</vt:lpstr>
      <vt:lpstr>Step by Step K-Means  </vt:lpstr>
      <vt:lpstr>Step by Step K-Means  </vt:lpstr>
      <vt:lpstr>Step by Step K-Means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Learning </dc:title>
  <cp:lastModifiedBy>Akashdeep Makkar</cp:lastModifiedBy>
  <cp:revision>11</cp:revision>
  <dcterms:modified xsi:type="dcterms:W3CDTF">2023-03-03T17:33:09Z</dcterms:modified>
</cp:coreProperties>
</file>